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3" r:id="rId2"/>
    <p:sldId id="304" r:id="rId3"/>
    <p:sldId id="273" r:id="rId4"/>
    <p:sldId id="272" r:id="rId5"/>
    <p:sldId id="268" r:id="rId6"/>
    <p:sldId id="275" r:id="rId7"/>
    <p:sldId id="276" r:id="rId8"/>
    <p:sldId id="277" r:id="rId9"/>
    <p:sldId id="278" r:id="rId10"/>
    <p:sldId id="284" r:id="rId11"/>
    <p:sldId id="269" r:id="rId12"/>
    <p:sldId id="287" r:id="rId13"/>
    <p:sldId id="281" r:id="rId14"/>
    <p:sldId id="285" r:id="rId15"/>
    <p:sldId id="286" r:id="rId16"/>
    <p:sldId id="292" r:id="rId17"/>
    <p:sldId id="288" r:id="rId18"/>
    <p:sldId id="289" r:id="rId19"/>
    <p:sldId id="305" r:id="rId20"/>
    <p:sldId id="291" r:id="rId21"/>
    <p:sldId id="294" r:id="rId22"/>
    <p:sldId id="295" r:id="rId23"/>
    <p:sldId id="296" r:id="rId24"/>
    <p:sldId id="297" r:id="rId25"/>
    <p:sldId id="298" r:id="rId26"/>
    <p:sldId id="299" r:id="rId27"/>
    <p:sldId id="300" r:id="rId28"/>
    <p:sldId id="303" r:id="rId29"/>
    <p:sldId id="306" r:id="rId30"/>
    <p:sldId id="308" r:id="rId31"/>
    <p:sldId id="302" r:id="rId32"/>
    <p:sldId id="309" r:id="rId33"/>
    <p:sldId id="311" r:id="rId34"/>
    <p:sldId id="313" r:id="rId35"/>
    <p:sldId id="314" r:id="rId36"/>
  </p:sldIdLst>
  <p:sldSz cx="9144000" cy="6858000" type="screen4x3"/>
  <p:notesSz cx="6888163" cy="100187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1" autoAdjust="0"/>
    <p:restoredTop sz="98957" autoAdjust="0"/>
  </p:normalViewPr>
  <p:slideViewPr>
    <p:cSldViewPr>
      <p:cViewPr>
        <p:scale>
          <a:sx n="100" d="100"/>
          <a:sy n="100" d="100"/>
        </p:scale>
        <p:origin x="-2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2382" y="-96"/>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84870" cy="500936"/>
          </a:xfrm>
          <a:prstGeom prst="rect">
            <a:avLst/>
          </a:prstGeom>
        </p:spPr>
        <p:txBody>
          <a:bodyPr vert="horz" lIns="92437" tIns="46218" rIns="92437" bIns="46218" rtlCol="0"/>
          <a:lstStyle>
            <a:lvl1pPr algn="l">
              <a:defRPr sz="1200"/>
            </a:lvl1pPr>
          </a:lstStyle>
          <a:p>
            <a:endParaRPr lang="de-DE"/>
          </a:p>
        </p:txBody>
      </p:sp>
      <p:sp>
        <p:nvSpPr>
          <p:cNvPr id="3" name="Datumsplatzhalter 2"/>
          <p:cNvSpPr>
            <a:spLocks noGrp="1"/>
          </p:cNvSpPr>
          <p:nvPr>
            <p:ph type="dt" idx="1"/>
          </p:nvPr>
        </p:nvSpPr>
        <p:spPr>
          <a:xfrm>
            <a:off x="3901699" y="0"/>
            <a:ext cx="2984870" cy="500936"/>
          </a:xfrm>
          <a:prstGeom prst="rect">
            <a:avLst/>
          </a:prstGeom>
        </p:spPr>
        <p:txBody>
          <a:bodyPr vert="horz" lIns="92437" tIns="46218" rIns="92437" bIns="46218" rtlCol="0"/>
          <a:lstStyle>
            <a:lvl1pPr algn="r">
              <a:defRPr sz="1200"/>
            </a:lvl1pPr>
          </a:lstStyle>
          <a:p>
            <a:fld id="{21C06710-7CEE-4F33-86FF-BD3141955382}" type="datetimeFigureOut">
              <a:rPr lang="de-DE" smtClean="0"/>
              <a:pPr/>
              <a:t>03.02.2016</a:t>
            </a:fld>
            <a:endParaRPr lang="de-DE"/>
          </a:p>
        </p:txBody>
      </p:sp>
      <p:sp>
        <p:nvSpPr>
          <p:cNvPr id="4" name="Folienbildplatzhalter 3"/>
          <p:cNvSpPr>
            <a:spLocks noGrp="1" noRot="1" noChangeAspect="1"/>
          </p:cNvSpPr>
          <p:nvPr>
            <p:ph type="sldImg" idx="2"/>
          </p:nvPr>
        </p:nvSpPr>
        <p:spPr>
          <a:xfrm>
            <a:off x="938213" y="750888"/>
            <a:ext cx="5011737" cy="3757612"/>
          </a:xfrm>
          <a:prstGeom prst="rect">
            <a:avLst/>
          </a:prstGeom>
          <a:noFill/>
          <a:ln w="12700">
            <a:solidFill>
              <a:prstClr val="black"/>
            </a:solidFill>
          </a:ln>
        </p:spPr>
        <p:txBody>
          <a:bodyPr vert="horz" lIns="92437" tIns="46218" rIns="92437" bIns="46218" rtlCol="0" anchor="ctr"/>
          <a:lstStyle/>
          <a:p>
            <a:endParaRPr lang="de-DE"/>
          </a:p>
        </p:txBody>
      </p:sp>
      <p:sp>
        <p:nvSpPr>
          <p:cNvPr id="5" name="Notizenplatzhalter 4"/>
          <p:cNvSpPr>
            <a:spLocks noGrp="1"/>
          </p:cNvSpPr>
          <p:nvPr>
            <p:ph type="body" sz="quarter" idx="3"/>
          </p:nvPr>
        </p:nvSpPr>
        <p:spPr>
          <a:xfrm>
            <a:off x="688817" y="4758889"/>
            <a:ext cx="5510530" cy="4508421"/>
          </a:xfrm>
          <a:prstGeom prst="rect">
            <a:avLst/>
          </a:prstGeom>
        </p:spPr>
        <p:txBody>
          <a:bodyPr vert="horz" lIns="92437" tIns="46218" rIns="92437" bIns="46218"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1" y="9516038"/>
            <a:ext cx="2984870" cy="500936"/>
          </a:xfrm>
          <a:prstGeom prst="rect">
            <a:avLst/>
          </a:prstGeom>
        </p:spPr>
        <p:txBody>
          <a:bodyPr vert="horz" lIns="92437" tIns="46218" rIns="92437" bIns="46218" rtlCol="0" anchor="b"/>
          <a:lstStyle>
            <a:lvl1pPr algn="l">
              <a:defRPr sz="1200"/>
            </a:lvl1pPr>
          </a:lstStyle>
          <a:p>
            <a:endParaRPr lang="de-DE"/>
          </a:p>
        </p:txBody>
      </p:sp>
      <p:sp>
        <p:nvSpPr>
          <p:cNvPr id="7" name="Foliennummernplatzhalter 6"/>
          <p:cNvSpPr>
            <a:spLocks noGrp="1"/>
          </p:cNvSpPr>
          <p:nvPr>
            <p:ph type="sldNum" sz="quarter" idx="5"/>
          </p:nvPr>
        </p:nvSpPr>
        <p:spPr>
          <a:xfrm>
            <a:off x="3901699" y="9516038"/>
            <a:ext cx="2984870" cy="500936"/>
          </a:xfrm>
          <a:prstGeom prst="rect">
            <a:avLst/>
          </a:prstGeom>
        </p:spPr>
        <p:txBody>
          <a:bodyPr vert="horz" lIns="92437" tIns="46218" rIns="92437" bIns="46218" rtlCol="0" anchor="b"/>
          <a:lstStyle>
            <a:lvl1pPr algn="r">
              <a:defRPr sz="1200"/>
            </a:lvl1pPr>
          </a:lstStyle>
          <a:p>
            <a:fld id="{610ADA8E-DAF3-45AE-A7A6-29870206B36D}" type="slidenum">
              <a:rPr lang="de-DE" smtClean="0"/>
              <a:pPr/>
              <a:t>‹Nr.›</a:t>
            </a:fld>
            <a:endParaRPr lang="de-DE"/>
          </a:p>
        </p:txBody>
      </p:sp>
    </p:spTree>
    <p:extLst>
      <p:ext uri="{BB962C8B-B14F-4D97-AF65-F5344CB8AC3E}">
        <p14:creationId xmlns:p14="http://schemas.microsoft.com/office/powerpoint/2010/main" val="414570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10ADA8E-DAF3-45AE-A7A6-29870206B36D}" type="slidenum">
              <a:rPr lang="de-DE" smtClean="0"/>
              <a:pPr/>
              <a:t>17</a:t>
            </a:fld>
            <a:endParaRPr lang="de-DE"/>
          </a:p>
        </p:txBody>
      </p:sp>
    </p:spTree>
    <p:extLst>
      <p:ext uri="{BB962C8B-B14F-4D97-AF65-F5344CB8AC3E}">
        <p14:creationId xmlns:p14="http://schemas.microsoft.com/office/powerpoint/2010/main" val="3184425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haltskreise">
    <p:spTree>
      <p:nvGrpSpPr>
        <p:cNvPr id="1" name=""/>
        <p:cNvGrpSpPr/>
        <p:nvPr/>
      </p:nvGrpSpPr>
      <p:grpSpPr>
        <a:xfrm>
          <a:off x="0" y="0"/>
          <a:ext cx="0" cy="0"/>
          <a:chOff x="0" y="0"/>
          <a:chExt cx="0" cy="0"/>
        </a:xfrm>
      </p:grpSpPr>
      <p:pic>
        <p:nvPicPr>
          <p:cNvPr id="1026" name="06F0408D-76F6-4D32-9BD4-952AEDEC846A" descr="205D41F0-0822-44E0-AA6C-2A2AECE73CB1@Speedport_W_723V_1_36_00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1760" y="1628800"/>
            <a:ext cx="4437157"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Untertitel 2"/>
          <p:cNvSpPr>
            <a:spLocks noGrp="1"/>
          </p:cNvSpPr>
          <p:nvPr>
            <p:ph type="subTitle" idx="1"/>
          </p:nvPr>
        </p:nvSpPr>
        <p:spPr>
          <a:xfrm>
            <a:off x="59376" y="34824"/>
            <a:ext cx="8977119" cy="441848"/>
          </a:xfrm>
        </p:spPr>
        <p:txBody>
          <a:bodyPr>
            <a:normAutofit/>
          </a:bodyPr>
          <a:lstStyle>
            <a:lvl1pPr marL="0" indent="0" algn="l">
              <a:buNone/>
              <a:defRPr sz="20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1659895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haltskreise">
    <p:spTree>
      <p:nvGrpSpPr>
        <p:cNvPr id="1" name=""/>
        <p:cNvGrpSpPr/>
        <p:nvPr/>
      </p:nvGrpSpPr>
      <p:grpSpPr>
        <a:xfrm>
          <a:off x="0" y="0"/>
          <a:ext cx="0" cy="0"/>
          <a:chOff x="0" y="0"/>
          <a:chExt cx="0" cy="0"/>
        </a:xfrm>
      </p:grpSpPr>
      <p:sp>
        <p:nvSpPr>
          <p:cNvPr id="9" name="Untertitel 2"/>
          <p:cNvSpPr>
            <a:spLocks noGrp="1"/>
          </p:cNvSpPr>
          <p:nvPr>
            <p:ph type="subTitle" idx="1"/>
          </p:nvPr>
        </p:nvSpPr>
        <p:spPr>
          <a:xfrm>
            <a:off x="59376" y="34824"/>
            <a:ext cx="8977119" cy="441848"/>
          </a:xfrm>
        </p:spPr>
        <p:txBody>
          <a:bodyPr>
            <a:normAutofit/>
          </a:bodyPr>
          <a:lstStyle>
            <a:lvl1pPr marL="0" indent="0" algn="l">
              <a:buNone/>
              <a:defRPr sz="20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Tree>
    <p:extLst>
      <p:ext uri="{BB962C8B-B14F-4D97-AF65-F5344CB8AC3E}">
        <p14:creationId xmlns:p14="http://schemas.microsoft.com/office/powerpoint/2010/main" val="18628045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574C6-F572-4203-9BFF-FD09F5F3416D}" type="datetimeFigureOut">
              <a:rPr lang="de-DE" smtClean="0"/>
              <a:pPr/>
              <a:t>03.02.2016</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E1B6C-7642-47AF-B4B0-C7E7A04ECBB0}"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9.xml"/><Relationship Id="rId3" Type="http://schemas.openxmlformats.org/officeDocument/2006/relationships/slide" Target="slide6.xml"/><Relationship Id="rId7" Type="http://schemas.openxmlformats.org/officeDocument/2006/relationships/slide" Target="slide16.xml"/><Relationship Id="rId12" Type="http://schemas.openxmlformats.org/officeDocument/2006/relationships/slide" Target="slide28.xml"/><Relationship Id="rId17" Type="http://schemas.openxmlformats.org/officeDocument/2006/relationships/slide" Target="slide34.xml"/><Relationship Id="rId2" Type="http://schemas.openxmlformats.org/officeDocument/2006/relationships/slide" Target="slide3.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23.xml"/><Relationship Id="rId5" Type="http://schemas.openxmlformats.org/officeDocument/2006/relationships/slide" Target="slide14.xml"/><Relationship Id="rId15" Type="http://schemas.openxmlformats.org/officeDocument/2006/relationships/slide" Target="slide32.xml"/><Relationship Id="rId10" Type="http://schemas.openxmlformats.org/officeDocument/2006/relationships/slide" Target="slide22.xml"/><Relationship Id="rId4" Type="http://schemas.openxmlformats.org/officeDocument/2006/relationships/slide" Target="slide11.xml"/><Relationship Id="rId9" Type="http://schemas.openxmlformats.org/officeDocument/2006/relationships/slide" Target="slide21.xml"/><Relationship Id="rId14" Type="http://schemas.openxmlformats.org/officeDocument/2006/relationships/slide" Target="slide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a:p>
        </p:txBody>
      </p:sp>
      <p:sp>
        <p:nvSpPr>
          <p:cNvPr id="3" name="Textfeld 2"/>
          <p:cNvSpPr txBox="1"/>
          <p:nvPr/>
        </p:nvSpPr>
        <p:spPr>
          <a:xfrm>
            <a:off x="2627784" y="2852936"/>
            <a:ext cx="3528392" cy="2585323"/>
          </a:xfrm>
          <a:prstGeom prst="rect">
            <a:avLst/>
          </a:prstGeom>
          <a:noFill/>
        </p:spPr>
        <p:txBody>
          <a:bodyPr wrap="square" rtlCol="0">
            <a:spAutoFit/>
          </a:bodyPr>
          <a:lstStyle/>
          <a:p>
            <a:pPr algn="ctr"/>
            <a:r>
              <a:rPr lang="de-DE" dirty="0" smtClean="0"/>
              <a:t>Dokumentation</a:t>
            </a:r>
          </a:p>
          <a:p>
            <a:pPr algn="ctr"/>
            <a:endParaRPr lang="de-DE" dirty="0" smtClean="0"/>
          </a:p>
          <a:p>
            <a:pPr algn="ctr"/>
            <a:r>
              <a:rPr lang="de-DE" dirty="0" smtClean="0"/>
              <a:t>Entwicklung von Vorschlägen</a:t>
            </a:r>
          </a:p>
          <a:p>
            <a:pPr algn="ctr"/>
            <a:r>
              <a:rPr lang="de-DE" dirty="0" smtClean="0"/>
              <a:t>für die SPO MIB</a:t>
            </a:r>
          </a:p>
          <a:p>
            <a:pPr algn="ctr"/>
            <a:endParaRPr lang="de-DE" dirty="0"/>
          </a:p>
          <a:p>
            <a:pPr algn="ctr"/>
            <a:r>
              <a:rPr lang="de-DE" dirty="0" smtClean="0"/>
              <a:t>Jirka Dell‘Oro-Friedl</a:t>
            </a:r>
          </a:p>
          <a:p>
            <a:pPr algn="ctr"/>
            <a:r>
              <a:rPr lang="de-DE" dirty="0" smtClean="0"/>
              <a:t>Studiengangleiter MIB</a:t>
            </a:r>
          </a:p>
          <a:p>
            <a:pPr algn="ctr"/>
            <a:endParaRPr lang="de-DE" dirty="0" smtClean="0"/>
          </a:p>
          <a:p>
            <a:pPr algn="ctr"/>
            <a:r>
              <a:rPr lang="de-DE" dirty="0" smtClean="0"/>
              <a:t>Stand 13.1.2016</a:t>
            </a:r>
            <a:endParaRPr lang="de-DE" dirty="0"/>
          </a:p>
        </p:txBody>
      </p:sp>
    </p:spTree>
    <p:extLst>
      <p:ext uri="{BB962C8B-B14F-4D97-AF65-F5344CB8AC3E}">
        <p14:creationId xmlns:p14="http://schemas.microsoft.com/office/powerpoint/2010/main" val="3360571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AG-SPO 17.12.14: </a:t>
            </a:r>
            <a:r>
              <a:rPr lang="de-DE" dirty="0" smtClean="0"/>
              <a:t>Ergebnis in lesbarer Form</a:t>
            </a:r>
            <a:endParaRPr lang="de-DE" dirty="0"/>
          </a:p>
          <a:p>
            <a:endParaRPr lang="de-DE"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08720"/>
            <a:ext cx="977423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358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ewitterblitz 17"/>
          <p:cNvSpPr/>
          <p:nvPr/>
        </p:nvSpPr>
        <p:spPr>
          <a:xfrm>
            <a:off x="4787044" y="3340012"/>
            <a:ext cx="2449251" cy="318533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Untertitel 6"/>
          <p:cNvSpPr>
            <a:spLocks noGrp="1"/>
          </p:cNvSpPr>
          <p:nvPr>
            <p:ph type="subTitle" idx="1"/>
          </p:nvPr>
        </p:nvSpPr>
        <p:spPr>
          <a:noFill/>
        </p:spPr>
        <p:txBody>
          <a:bodyPr/>
          <a:lstStyle/>
          <a:p>
            <a:r>
              <a:rPr lang="de-DE" dirty="0" smtClean="0"/>
              <a:t>Spannungsfelder</a:t>
            </a:r>
            <a:endParaRPr lang="de-DE" dirty="0"/>
          </a:p>
        </p:txBody>
      </p:sp>
      <p:sp>
        <p:nvSpPr>
          <p:cNvPr id="4" name="Wolke 3"/>
          <p:cNvSpPr/>
          <p:nvPr/>
        </p:nvSpPr>
        <p:spPr>
          <a:xfrm>
            <a:off x="295183" y="1221305"/>
            <a:ext cx="2664296" cy="1656184"/>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a:t>
            </a:r>
            <a:r>
              <a:rPr lang="de-DE" dirty="0" smtClean="0">
                <a:solidFill>
                  <a:schemeClr val="tx1"/>
                </a:solidFill>
              </a:rPr>
              <a:t>pezialisiert</a:t>
            </a:r>
          </a:p>
          <a:p>
            <a:pPr algn="ctr"/>
            <a:r>
              <a:rPr lang="de-DE" dirty="0" err="1" smtClean="0">
                <a:solidFill>
                  <a:schemeClr val="tx1"/>
                </a:solidFill>
              </a:rPr>
              <a:t>vs</a:t>
            </a:r>
            <a:endParaRPr lang="de-DE" dirty="0" smtClean="0">
              <a:solidFill>
                <a:schemeClr val="tx1"/>
              </a:solidFill>
            </a:endParaRPr>
          </a:p>
          <a:p>
            <a:pPr algn="ctr"/>
            <a:r>
              <a:rPr lang="de-DE" dirty="0" err="1">
                <a:solidFill>
                  <a:schemeClr val="tx1"/>
                </a:solidFill>
              </a:rPr>
              <a:t>g</a:t>
            </a:r>
            <a:r>
              <a:rPr lang="de-DE" dirty="0" err="1" smtClean="0">
                <a:solidFill>
                  <a:schemeClr val="tx1"/>
                </a:solidFill>
              </a:rPr>
              <a:t>eneralistisch</a:t>
            </a:r>
            <a:endParaRPr lang="de-DE" dirty="0">
              <a:solidFill>
                <a:schemeClr val="tx1"/>
              </a:solidFill>
            </a:endParaRPr>
          </a:p>
        </p:txBody>
      </p:sp>
      <p:sp>
        <p:nvSpPr>
          <p:cNvPr id="9" name="Wolke 8"/>
          <p:cNvSpPr/>
          <p:nvPr/>
        </p:nvSpPr>
        <p:spPr>
          <a:xfrm>
            <a:off x="2571819" y="1451230"/>
            <a:ext cx="2664296" cy="1656184"/>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Wahlfreiheit</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Vorgaben</a:t>
            </a:r>
            <a:endParaRPr lang="de-DE" dirty="0">
              <a:solidFill>
                <a:schemeClr val="tx1"/>
              </a:solidFill>
            </a:endParaRPr>
          </a:p>
        </p:txBody>
      </p:sp>
      <p:sp>
        <p:nvSpPr>
          <p:cNvPr id="10" name="Wolke 9"/>
          <p:cNvSpPr/>
          <p:nvPr/>
        </p:nvSpPr>
        <p:spPr>
          <a:xfrm>
            <a:off x="439199" y="2531350"/>
            <a:ext cx="2988332" cy="1440160"/>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SPO-Korrekturen</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Neuausrichtung</a:t>
            </a:r>
            <a:endParaRPr lang="de-DE" dirty="0">
              <a:solidFill>
                <a:schemeClr val="tx1"/>
              </a:solidFill>
            </a:endParaRPr>
          </a:p>
        </p:txBody>
      </p:sp>
      <p:sp>
        <p:nvSpPr>
          <p:cNvPr id="12" name="Wolke 11"/>
          <p:cNvSpPr/>
          <p:nvPr/>
        </p:nvSpPr>
        <p:spPr>
          <a:xfrm>
            <a:off x="605010" y="3712350"/>
            <a:ext cx="3312368" cy="1300499"/>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Gleichbehandlung</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Ungleichbehandlung</a:t>
            </a:r>
            <a:endParaRPr lang="de-DE" dirty="0">
              <a:solidFill>
                <a:schemeClr val="tx1"/>
              </a:solidFill>
            </a:endParaRPr>
          </a:p>
        </p:txBody>
      </p:sp>
      <p:sp>
        <p:nvSpPr>
          <p:cNvPr id="13" name="Wolke 12"/>
          <p:cNvSpPr/>
          <p:nvPr/>
        </p:nvSpPr>
        <p:spPr>
          <a:xfrm>
            <a:off x="2871194" y="2580075"/>
            <a:ext cx="3428998" cy="1656184"/>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Wünsche &amp; Ziele</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Möglichkeiten</a:t>
            </a:r>
            <a:endParaRPr lang="de-DE" dirty="0">
              <a:solidFill>
                <a:schemeClr val="tx1"/>
              </a:solidFill>
            </a:endParaRPr>
          </a:p>
        </p:txBody>
      </p:sp>
      <p:sp>
        <p:nvSpPr>
          <p:cNvPr id="14" name="Wolke 13"/>
          <p:cNvSpPr/>
          <p:nvPr/>
        </p:nvSpPr>
        <p:spPr>
          <a:xfrm>
            <a:off x="4644008" y="1209564"/>
            <a:ext cx="2448271" cy="1656184"/>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Grundstudium</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Hauptstudium</a:t>
            </a:r>
            <a:endParaRPr lang="de-DE" dirty="0">
              <a:solidFill>
                <a:schemeClr val="tx1"/>
              </a:solidFill>
            </a:endParaRPr>
          </a:p>
        </p:txBody>
      </p:sp>
      <p:sp>
        <p:nvSpPr>
          <p:cNvPr id="15" name="Wolke 14"/>
          <p:cNvSpPr/>
          <p:nvPr/>
        </p:nvSpPr>
        <p:spPr>
          <a:xfrm>
            <a:off x="3295093" y="3861048"/>
            <a:ext cx="2727920" cy="1445387"/>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Enge Betreuung</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Deputat</a:t>
            </a:r>
            <a:endParaRPr lang="de-DE" dirty="0">
              <a:solidFill>
                <a:schemeClr val="tx1"/>
              </a:solidFill>
            </a:endParaRPr>
          </a:p>
        </p:txBody>
      </p:sp>
      <p:sp>
        <p:nvSpPr>
          <p:cNvPr id="16" name="Wolke 15"/>
          <p:cNvSpPr/>
          <p:nvPr/>
        </p:nvSpPr>
        <p:spPr>
          <a:xfrm>
            <a:off x="5436095" y="3429000"/>
            <a:ext cx="3312368" cy="1321768"/>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Spezialisierung im GS</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Wechsel nach GS</a:t>
            </a:r>
            <a:endParaRPr lang="de-DE" dirty="0">
              <a:solidFill>
                <a:schemeClr val="tx1"/>
              </a:solidFill>
            </a:endParaRPr>
          </a:p>
        </p:txBody>
      </p:sp>
      <p:sp>
        <p:nvSpPr>
          <p:cNvPr id="17" name="Wolke 16"/>
          <p:cNvSpPr/>
          <p:nvPr/>
        </p:nvSpPr>
        <p:spPr>
          <a:xfrm>
            <a:off x="5508104" y="2276872"/>
            <a:ext cx="3124689" cy="1359768"/>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Leistungsforderung</a:t>
            </a:r>
          </a:p>
          <a:p>
            <a:pPr algn="ctr"/>
            <a:r>
              <a:rPr lang="de-DE" dirty="0" err="1" smtClean="0">
                <a:solidFill>
                  <a:schemeClr val="tx1"/>
                </a:solidFill>
              </a:rPr>
              <a:t>vs</a:t>
            </a:r>
            <a:endParaRPr lang="de-DE" dirty="0" smtClean="0">
              <a:solidFill>
                <a:schemeClr val="tx1"/>
              </a:solidFill>
            </a:endParaRPr>
          </a:p>
          <a:p>
            <a:pPr algn="ctr"/>
            <a:r>
              <a:rPr lang="de-DE" dirty="0" smtClean="0">
                <a:solidFill>
                  <a:schemeClr val="tx1"/>
                </a:solidFill>
              </a:rPr>
              <a:t>Administration</a:t>
            </a:r>
            <a:endParaRPr lang="de-DE" dirty="0">
              <a:solidFill>
                <a:schemeClr val="tx1"/>
              </a:solidFill>
            </a:endParaRPr>
          </a:p>
        </p:txBody>
      </p:sp>
      <p:sp>
        <p:nvSpPr>
          <p:cNvPr id="19" name="Wolke 18"/>
          <p:cNvSpPr/>
          <p:nvPr/>
        </p:nvSpPr>
        <p:spPr>
          <a:xfrm>
            <a:off x="1268016" y="4797152"/>
            <a:ext cx="2727920" cy="1445387"/>
          </a:xfrm>
          <a:prstGeom prst="cloud">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Informatikanteil</a:t>
            </a:r>
          </a:p>
          <a:p>
            <a:pPr algn="ctr"/>
            <a:r>
              <a:rPr lang="de-DE" dirty="0" smtClean="0">
                <a:solidFill>
                  <a:schemeClr val="tx1"/>
                </a:solidFill>
              </a:rPr>
              <a:t>bei MIB</a:t>
            </a:r>
            <a:endParaRPr lang="de-DE" dirty="0">
              <a:solidFill>
                <a:schemeClr val="tx1"/>
              </a:solidFill>
            </a:endParaRPr>
          </a:p>
        </p:txBody>
      </p:sp>
    </p:spTree>
    <p:extLst>
      <p:ext uri="{BB962C8B-B14F-4D97-AF65-F5344CB8AC3E}">
        <p14:creationId xmlns:p14="http://schemas.microsoft.com/office/powerpoint/2010/main" val="3797800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Versuch der Wegfindung durch Leitsätze</a:t>
            </a:r>
          </a:p>
          <a:p>
            <a:endParaRPr lang="de-DE" dirty="0"/>
          </a:p>
        </p:txBody>
      </p:sp>
      <p:graphicFrame>
        <p:nvGraphicFramePr>
          <p:cNvPr id="3" name="Tabelle 2"/>
          <p:cNvGraphicFramePr>
            <a:graphicFrameLocks noGrp="1"/>
          </p:cNvGraphicFramePr>
          <p:nvPr>
            <p:extLst>
              <p:ext uri="{D42A27DB-BD31-4B8C-83A1-F6EECF244321}">
                <p14:modId xmlns:p14="http://schemas.microsoft.com/office/powerpoint/2010/main" val="1082143739"/>
              </p:ext>
            </p:extLst>
          </p:nvPr>
        </p:nvGraphicFramePr>
        <p:xfrm>
          <a:off x="611560" y="1268760"/>
          <a:ext cx="7992888" cy="4896544"/>
        </p:xfrm>
        <a:graphic>
          <a:graphicData uri="http://schemas.openxmlformats.org/drawingml/2006/table">
            <a:tbl>
              <a:tblPr/>
              <a:tblGrid>
                <a:gridCol w="1998222"/>
                <a:gridCol w="455043"/>
                <a:gridCol w="2057574"/>
                <a:gridCol w="3482049"/>
              </a:tblGrid>
              <a:tr h="505782">
                <a:tc gridSpan="3">
                  <a:txBody>
                    <a:bodyPr/>
                    <a:lstStyle/>
                    <a:p>
                      <a:pPr algn="ctr"/>
                      <a:r>
                        <a:rPr lang="de-DE" sz="1400" baseline="0" dirty="0" smtClean="0">
                          <a:effectLst/>
                          <a:latin typeface="Arial"/>
                        </a:rPr>
                        <a:t>Spannungsfeld</a:t>
                      </a:r>
                      <a:endParaRPr lang="de-DE" sz="1400" baseline="0" dirty="0">
                        <a:effectLst/>
                        <a:latin typeface="Arial"/>
                      </a:endParaRPr>
                    </a:p>
                  </a:txBody>
                  <a:tcPr marL="42698" marR="42698" marT="21349" marB="21349" anchor="ctr">
                    <a:lnL>
                      <a:noFill/>
                    </a:lnL>
                    <a:lnR>
                      <a:noFill/>
                    </a:lnR>
                    <a:lnT>
                      <a:noFill/>
                    </a:lnT>
                    <a:lnB>
                      <a:noFill/>
                    </a:lnB>
                    <a:solidFill>
                      <a:schemeClr val="accent6">
                        <a:lumMod val="40000"/>
                        <a:lumOff val="60000"/>
                      </a:schemeClr>
                    </a:solidFill>
                  </a:tcPr>
                </a:tc>
                <a:tc hMerge="1">
                  <a:txBody>
                    <a:bodyPr/>
                    <a:lstStyle/>
                    <a:p>
                      <a:endParaRPr lang="de-DE"/>
                    </a:p>
                  </a:txBody>
                  <a:tcPr/>
                </a:tc>
                <a:tc hMerge="1">
                  <a:txBody>
                    <a:bodyPr/>
                    <a:lstStyle/>
                    <a:p>
                      <a:pPr algn="l"/>
                      <a:endParaRPr lang="de-DE" sz="1400" baseline="0" dirty="0">
                        <a:effectLst/>
                        <a:latin typeface="Arial"/>
                      </a:endParaRPr>
                    </a:p>
                  </a:txBody>
                  <a:tcPr marL="42698" marR="42698" marT="21349" marB="21349" anchor="ctr">
                    <a:lnL>
                      <a:noFill/>
                    </a:lnL>
                    <a:lnR>
                      <a:noFill/>
                    </a:lnR>
                    <a:lnT>
                      <a:noFill/>
                    </a:lnT>
                    <a:lnB>
                      <a:noFill/>
                    </a:lnB>
                  </a:tcPr>
                </a:tc>
                <a:tc>
                  <a:txBody>
                    <a:bodyPr/>
                    <a:lstStyle/>
                    <a:p>
                      <a:pPr algn="ctr"/>
                      <a:r>
                        <a:rPr lang="de-DE" sz="1400" baseline="0" dirty="0" smtClean="0">
                          <a:effectLst/>
                          <a:latin typeface="Arial" panose="020B0604020202020204" pitchFamily="34" charset="0"/>
                          <a:cs typeface="Arial" panose="020B0604020202020204" pitchFamily="34" charset="0"/>
                        </a:rPr>
                        <a:t>Leitsatz</a:t>
                      </a:r>
                      <a:endParaRPr lang="de-DE" sz="1400" baseline="0" dirty="0">
                        <a:effectLst/>
                        <a:latin typeface="Arial" panose="020B0604020202020204" pitchFamily="34" charset="0"/>
                        <a:cs typeface="Arial" panose="020B0604020202020204" pitchFamily="34" charset="0"/>
                      </a:endParaRPr>
                    </a:p>
                  </a:txBody>
                  <a:tcPr marL="42698" marR="42698" marT="21349" marB="21349" anchor="ctr">
                    <a:lnL>
                      <a:noFill/>
                    </a:lnL>
                    <a:lnR>
                      <a:noFill/>
                    </a:lnR>
                    <a:lnT>
                      <a:noFill/>
                    </a:lnT>
                    <a:lnB>
                      <a:noFill/>
                    </a:lnB>
                    <a:solidFill>
                      <a:schemeClr val="accent3">
                        <a:lumMod val="60000"/>
                        <a:lumOff val="40000"/>
                      </a:schemeClr>
                    </a:solidFill>
                  </a:tcPr>
                </a:tc>
              </a:tr>
              <a:tr h="610065">
                <a:tc>
                  <a:txBody>
                    <a:bodyPr/>
                    <a:lstStyle/>
                    <a:p>
                      <a:pPr algn="r"/>
                      <a:r>
                        <a:rPr lang="de-DE" sz="1400" baseline="0" dirty="0">
                          <a:effectLst/>
                          <a:latin typeface="Arial"/>
                        </a:rPr>
                        <a:t>Wünsche &amp; Ziele</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a:effectLst/>
                          <a:latin typeface="Arial"/>
                        </a:rPr>
                        <a:t>Möglichkeiten</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ctr"/>
                      <a:r>
                        <a:rPr lang="de-DE" sz="1400" dirty="0" smtClean="0">
                          <a:solidFill>
                            <a:schemeClr val="tx1"/>
                          </a:solidFill>
                          <a:latin typeface="Arial" panose="020B0604020202020204" pitchFamily="34" charset="0"/>
                          <a:cs typeface="Arial" panose="020B0604020202020204" pitchFamily="34" charset="0"/>
                        </a:rPr>
                        <a:t>Zuerst Wünsche &amp; Ziele definieren</a:t>
                      </a:r>
                    </a:p>
                  </a:txBody>
                  <a:tcPr marL="42698" marR="42698" marT="21349" marB="21349" anchor="ctr">
                    <a:lnL>
                      <a:noFill/>
                    </a:lnL>
                    <a:lnR>
                      <a:noFill/>
                    </a:lnR>
                    <a:lnT>
                      <a:noFill/>
                    </a:lnT>
                    <a:lnB>
                      <a:noFill/>
                    </a:lnB>
                    <a:solidFill>
                      <a:schemeClr val="accent3">
                        <a:lumMod val="40000"/>
                        <a:lumOff val="60000"/>
                      </a:schemeClr>
                    </a:solidFill>
                  </a:tcPr>
                </a:tc>
              </a:tr>
              <a:tr h="466376">
                <a:tc>
                  <a:txBody>
                    <a:bodyPr/>
                    <a:lstStyle/>
                    <a:p>
                      <a:pPr algn="r"/>
                      <a:r>
                        <a:rPr lang="de-DE" sz="1400" baseline="0" dirty="0">
                          <a:effectLst/>
                          <a:latin typeface="Arial"/>
                        </a:rPr>
                        <a:t>SPO-Korrekturen</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a:effectLst/>
                          <a:latin typeface="Arial"/>
                        </a:rPr>
                        <a:t>Neuausrichtung</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solidFill>
                            <a:schemeClr val="tx1"/>
                          </a:solidFill>
                          <a:latin typeface="Arial" panose="020B0604020202020204" pitchFamily="34" charset="0"/>
                          <a:cs typeface="Arial" panose="020B0604020202020204" pitchFamily="34" charset="0"/>
                        </a:rPr>
                        <a:t>Zunächst</a:t>
                      </a:r>
                      <a:r>
                        <a:rPr lang="de-DE" sz="1400" baseline="0" dirty="0" smtClean="0">
                          <a:solidFill>
                            <a:schemeClr val="tx1"/>
                          </a:solidFill>
                          <a:latin typeface="Arial" panose="020B0604020202020204" pitchFamily="34" charset="0"/>
                          <a:cs typeface="Arial" panose="020B0604020202020204" pitchFamily="34" charset="0"/>
                        </a:rPr>
                        <a:t> </a:t>
                      </a:r>
                      <a:r>
                        <a:rPr lang="de-DE" sz="1400" dirty="0" smtClean="0">
                          <a:solidFill>
                            <a:schemeClr val="tx1"/>
                          </a:solidFill>
                          <a:latin typeface="Arial" panose="020B0604020202020204" pitchFamily="34" charset="0"/>
                          <a:cs typeface="Arial" panose="020B0604020202020204" pitchFamily="34" charset="0"/>
                        </a:rPr>
                        <a:t>keine Beschränkung</a:t>
                      </a:r>
                    </a:p>
                  </a:txBody>
                  <a:tcPr marL="42698" marR="42698" marT="21349" marB="21349" anchor="ctr">
                    <a:lnL>
                      <a:noFill/>
                    </a:lnL>
                    <a:lnR>
                      <a:noFill/>
                    </a:lnR>
                    <a:lnT>
                      <a:noFill/>
                    </a:lnT>
                    <a:lnB>
                      <a:noFill/>
                    </a:lnB>
                    <a:solidFill>
                      <a:schemeClr val="accent3">
                        <a:lumMod val="40000"/>
                        <a:lumOff val="60000"/>
                      </a:schemeClr>
                    </a:solidFill>
                  </a:tcPr>
                </a:tc>
              </a:tr>
              <a:tr h="505782">
                <a:tc>
                  <a:txBody>
                    <a:bodyPr/>
                    <a:lstStyle/>
                    <a:p>
                      <a:pPr algn="r"/>
                      <a:r>
                        <a:rPr lang="de-DE" sz="1400" baseline="0" dirty="0">
                          <a:effectLst/>
                          <a:latin typeface="Arial"/>
                        </a:rPr>
                        <a:t>spezialisiert</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err="1">
                          <a:effectLst/>
                          <a:latin typeface="Arial"/>
                        </a:rPr>
                        <a:t>generalistisch</a:t>
                      </a: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ctr"/>
                      <a:r>
                        <a:rPr lang="de-DE" sz="1400" dirty="0" smtClean="0">
                          <a:solidFill>
                            <a:schemeClr val="tx1"/>
                          </a:solidFill>
                          <a:latin typeface="Arial" panose="020B0604020202020204" pitchFamily="34" charset="0"/>
                          <a:cs typeface="Arial" panose="020B0604020202020204" pitchFamily="34" charset="0"/>
                        </a:rPr>
                        <a:t>Grundstudium</a:t>
                      </a:r>
                      <a:r>
                        <a:rPr lang="de-DE" sz="1400" baseline="0" dirty="0" smtClean="0">
                          <a:solidFill>
                            <a:schemeClr val="tx1"/>
                          </a:solidFill>
                          <a:latin typeface="Arial" panose="020B0604020202020204" pitchFamily="34" charset="0"/>
                          <a:cs typeface="Arial" panose="020B0604020202020204" pitchFamily="34" charset="0"/>
                        </a:rPr>
                        <a:t> </a:t>
                      </a:r>
                      <a:r>
                        <a:rPr lang="de-DE" sz="1400" dirty="0" smtClean="0">
                          <a:solidFill>
                            <a:schemeClr val="tx1"/>
                          </a:solidFill>
                          <a:latin typeface="Arial" panose="020B0604020202020204" pitchFamily="34" charset="0"/>
                          <a:cs typeface="Arial" panose="020B0604020202020204" pitchFamily="34" charset="0"/>
                        </a:rPr>
                        <a:t>breit und grundlegend</a:t>
                      </a:r>
                      <a:endParaRPr lang="de-DE" sz="1400" baseline="0" dirty="0">
                        <a:effectLst/>
                        <a:latin typeface="Arial" panose="020B0604020202020204" pitchFamily="34" charset="0"/>
                        <a:cs typeface="Arial" panose="020B0604020202020204" pitchFamily="34" charset="0"/>
                      </a:endParaRPr>
                    </a:p>
                  </a:txBody>
                  <a:tcPr marL="42698" marR="42698" marT="21349" marB="21349" anchor="ctr">
                    <a:lnL>
                      <a:noFill/>
                    </a:lnL>
                    <a:lnR>
                      <a:noFill/>
                    </a:lnR>
                    <a:lnT>
                      <a:noFill/>
                    </a:lnT>
                    <a:lnB>
                      <a:noFill/>
                    </a:lnB>
                    <a:solidFill>
                      <a:schemeClr val="accent3">
                        <a:lumMod val="40000"/>
                        <a:lumOff val="60000"/>
                      </a:schemeClr>
                    </a:solidFill>
                  </a:tcPr>
                </a:tc>
              </a:tr>
              <a:tr h="544825">
                <a:tc>
                  <a:txBody>
                    <a:bodyPr/>
                    <a:lstStyle/>
                    <a:p>
                      <a:pPr algn="r"/>
                      <a:r>
                        <a:rPr lang="de-DE" sz="1400" baseline="0" dirty="0">
                          <a:effectLst/>
                          <a:latin typeface="Arial"/>
                        </a:rPr>
                        <a:t>Grundstudium</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a:effectLst/>
                          <a:latin typeface="Arial"/>
                        </a:rPr>
                        <a:t>Hauptstudium</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ctr"/>
                      <a:r>
                        <a:rPr lang="de-DE" sz="1400" dirty="0" smtClean="0">
                          <a:solidFill>
                            <a:schemeClr val="tx1"/>
                          </a:solidFill>
                          <a:latin typeface="Arial" panose="020B0604020202020204" pitchFamily="34" charset="0"/>
                          <a:cs typeface="Arial" panose="020B0604020202020204" pitchFamily="34" charset="0"/>
                        </a:rPr>
                        <a:t>Spezialisierung im Hauptstudium</a:t>
                      </a:r>
                    </a:p>
                  </a:txBody>
                  <a:tcPr marL="42698" marR="42698" marT="21349" marB="21349" anchor="ctr">
                    <a:lnL>
                      <a:noFill/>
                    </a:lnL>
                    <a:lnR>
                      <a:noFill/>
                    </a:lnR>
                    <a:lnT>
                      <a:noFill/>
                    </a:lnT>
                    <a:lnB>
                      <a:noFill/>
                    </a:lnB>
                    <a:solidFill>
                      <a:schemeClr val="accent3">
                        <a:lumMod val="40000"/>
                        <a:lumOff val="60000"/>
                      </a:schemeClr>
                    </a:solidFill>
                  </a:tcPr>
                </a:tc>
              </a:tr>
              <a:tr h="505782">
                <a:tc>
                  <a:txBody>
                    <a:bodyPr/>
                    <a:lstStyle/>
                    <a:p>
                      <a:pPr algn="r"/>
                      <a:r>
                        <a:rPr lang="de-DE" sz="1400" baseline="0" dirty="0">
                          <a:effectLst/>
                          <a:latin typeface="Arial"/>
                        </a:rPr>
                        <a:t>Gleichbehandlung</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smtClean="0">
                          <a:effectLst/>
                          <a:latin typeface="Arial"/>
                        </a:rPr>
                        <a:t>Bevor- / -</a:t>
                      </a:r>
                      <a:r>
                        <a:rPr lang="de-DE" sz="1400" baseline="0" dirty="0" err="1" smtClean="0">
                          <a:effectLst/>
                          <a:latin typeface="Arial"/>
                        </a:rPr>
                        <a:t>nachteiligung</a:t>
                      </a: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ctr"/>
                      <a:r>
                        <a:rPr lang="de-DE" sz="1400" dirty="0" smtClean="0">
                          <a:solidFill>
                            <a:schemeClr val="tx1"/>
                          </a:solidFill>
                          <a:latin typeface="Arial" panose="020B0604020202020204" pitchFamily="34" charset="0"/>
                          <a:cs typeface="Arial" panose="020B0604020202020204" pitchFamily="34" charset="0"/>
                        </a:rPr>
                        <a:t>Gleichbehandlung der Studiengänge</a:t>
                      </a:r>
                    </a:p>
                  </a:txBody>
                  <a:tcPr marL="42698" marR="42698" marT="21349" marB="21349" anchor="ctr">
                    <a:lnL>
                      <a:noFill/>
                    </a:lnL>
                    <a:lnR>
                      <a:noFill/>
                    </a:lnR>
                    <a:lnT>
                      <a:noFill/>
                    </a:lnT>
                    <a:lnB>
                      <a:noFill/>
                    </a:lnB>
                    <a:solidFill>
                      <a:schemeClr val="accent3">
                        <a:lumMod val="40000"/>
                        <a:lumOff val="60000"/>
                      </a:schemeClr>
                    </a:solidFill>
                  </a:tcPr>
                </a:tc>
              </a:tr>
              <a:tr h="505782">
                <a:tc>
                  <a:txBody>
                    <a:bodyPr/>
                    <a:lstStyle/>
                    <a:p>
                      <a:pPr algn="r"/>
                      <a:r>
                        <a:rPr lang="de-DE" sz="1400" baseline="0" dirty="0">
                          <a:effectLst/>
                          <a:latin typeface="Arial"/>
                        </a:rPr>
                        <a:t>Wahlfreiheit</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a:effectLst/>
                          <a:latin typeface="Arial"/>
                        </a:rPr>
                        <a:t>Vorgaben</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solidFill>
                            <a:schemeClr val="tx1"/>
                          </a:solidFill>
                          <a:latin typeface="Arial" panose="020B0604020202020204" pitchFamily="34" charset="0"/>
                          <a:cs typeface="Arial" panose="020B0604020202020204" pitchFamily="34" charset="0"/>
                        </a:rPr>
                        <a:t>Wahlfreiheit bei WPM</a:t>
                      </a:r>
                    </a:p>
                  </a:txBody>
                  <a:tcPr marL="42698" marR="42698" marT="21349" marB="21349" anchor="ctr">
                    <a:lnL>
                      <a:noFill/>
                    </a:lnL>
                    <a:lnR>
                      <a:noFill/>
                    </a:lnR>
                    <a:lnT>
                      <a:noFill/>
                    </a:lnT>
                    <a:lnB>
                      <a:noFill/>
                    </a:lnB>
                    <a:solidFill>
                      <a:schemeClr val="accent3">
                        <a:lumMod val="40000"/>
                        <a:lumOff val="60000"/>
                      </a:schemeClr>
                    </a:solidFill>
                  </a:tcPr>
                </a:tc>
              </a:tr>
              <a:tr h="496405">
                <a:tc>
                  <a:txBody>
                    <a:bodyPr/>
                    <a:lstStyle/>
                    <a:p>
                      <a:pPr algn="r"/>
                      <a:r>
                        <a:rPr lang="de-DE" sz="1400" baseline="0" dirty="0" smtClean="0">
                          <a:effectLst/>
                          <a:latin typeface="Arial"/>
                        </a:rPr>
                        <a:t>Medieninformatik </a:t>
                      </a:r>
                      <a:r>
                        <a:rPr lang="de-DE" sz="1400" baseline="0" dirty="0">
                          <a:effectLst/>
                          <a:latin typeface="Arial"/>
                        </a:rPr>
                        <a:t>Wahl</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smtClean="0">
                          <a:effectLst/>
                          <a:latin typeface="Arial"/>
                        </a:rPr>
                        <a:t>Medieninformatik </a:t>
                      </a:r>
                      <a:r>
                        <a:rPr lang="de-DE" sz="1400" baseline="0" dirty="0">
                          <a:effectLst/>
                          <a:latin typeface="Arial"/>
                        </a:rPr>
                        <a:t>Pflicht </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ctr"/>
                      <a:r>
                        <a:rPr lang="de-DE" sz="1400" baseline="0" dirty="0" smtClean="0">
                          <a:effectLst/>
                          <a:latin typeface="Arial" panose="020B0604020202020204" pitchFamily="34" charset="0"/>
                          <a:cs typeface="Arial" panose="020B0604020202020204" pitchFamily="34" charset="0"/>
                        </a:rPr>
                        <a:t>Pflicht: Grundlagenvermittlung für MIB!</a:t>
                      </a:r>
                      <a:endParaRPr lang="de-DE" sz="1400" baseline="0" dirty="0">
                        <a:effectLst/>
                        <a:latin typeface="Arial" panose="020B0604020202020204" pitchFamily="34" charset="0"/>
                        <a:cs typeface="Arial" panose="020B0604020202020204" pitchFamily="34" charset="0"/>
                      </a:endParaRPr>
                    </a:p>
                  </a:txBody>
                  <a:tcPr marL="42698" marR="42698" marT="21349" marB="21349" anchor="ctr">
                    <a:lnL>
                      <a:noFill/>
                    </a:lnL>
                    <a:lnR>
                      <a:noFill/>
                    </a:lnR>
                    <a:lnT>
                      <a:noFill/>
                    </a:lnT>
                    <a:lnB>
                      <a:noFill/>
                    </a:lnB>
                    <a:solidFill>
                      <a:schemeClr val="accent3">
                        <a:lumMod val="40000"/>
                        <a:lumOff val="60000"/>
                      </a:schemeClr>
                    </a:solidFill>
                  </a:tcPr>
                </a:tc>
              </a:tr>
              <a:tr h="755745">
                <a:tc>
                  <a:txBody>
                    <a:bodyPr/>
                    <a:lstStyle/>
                    <a:p>
                      <a:pPr algn="r"/>
                      <a:r>
                        <a:rPr lang="de-DE" sz="1400" baseline="0" dirty="0">
                          <a:effectLst/>
                          <a:latin typeface="Arial"/>
                        </a:rPr>
                        <a:t>Leistungsforderung</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r"/>
                      <a:endParaRPr lang="de-DE" sz="1400" baseline="0" dirty="0">
                        <a:effectLst/>
                        <a:latin typeface="Arial"/>
                      </a:endParaRPr>
                    </a:p>
                  </a:txBody>
                  <a:tcPr marL="42698" marR="42698" marT="21349" marB="21349" anchor="ctr">
                    <a:lnL>
                      <a:noFill/>
                    </a:lnL>
                    <a:lnR>
                      <a:noFill/>
                    </a:lnR>
                    <a:lnT>
                      <a:noFill/>
                    </a:lnT>
                    <a:lnB>
                      <a:noFill/>
                    </a:lnB>
                    <a:solidFill>
                      <a:schemeClr val="accent6">
                        <a:lumMod val="20000"/>
                        <a:lumOff val="80000"/>
                      </a:schemeClr>
                    </a:solidFill>
                  </a:tcPr>
                </a:tc>
                <a:tc>
                  <a:txBody>
                    <a:bodyPr/>
                    <a:lstStyle/>
                    <a:p>
                      <a:pPr algn="l"/>
                      <a:r>
                        <a:rPr lang="de-DE" sz="1400" baseline="0" dirty="0">
                          <a:effectLst/>
                          <a:latin typeface="Arial"/>
                        </a:rPr>
                        <a:t>Administration</a:t>
                      </a:r>
                    </a:p>
                  </a:txBody>
                  <a:tcPr marL="42698" marR="42698" marT="21349" marB="21349" anchor="ctr">
                    <a:lnL>
                      <a:noFill/>
                    </a:lnL>
                    <a:lnR>
                      <a:noFill/>
                    </a:lnR>
                    <a:lnT>
                      <a:noFill/>
                    </a:lnT>
                    <a:lnB>
                      <a:noFill/>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solidFill>
                            <a:schemeClr val="tx1"/>
                          </a:solidFill>
                          <a:latin typeface="Arial" panose="020B0604020202020204" pitchFamily="34" charset="0"/>
                          <a:cs typeface="Arial" panose="020B0604020202020204" pitchFamily="34" charset="0"/>
                        </a:rPr>
                        <a:t>Leistungsforderung und Vorgaben</a:t>
                      </a:r>
                      <a:br>
                        <a:rPr lang="de-DE" sz="1400" dirty="0" smtClean="0">
                          <a:solidFill>
                            <a:schemeClr val="tx1"/>
                          </a:solidFill>
                          <a:latin typeface="Arial" panose="020B0604020202020204" pitchFamily="34" charset="0"/>
                          <a:cs typeface="Arial" panose="020B0604020202020204" pitchFamily="34" charset="0"/>
                        </a:rPr>
                      </a:br>
                      <a:r>
                        <a:rPr lang="de-DE" sz="1400" dirty="0" smtClean="0">
                          <a:solidFill>
                            <a:schemeClr val="tx1"/>
                          </a:solidFill>
                          <a:latin typeface="Arial" panose="020B0604020202020204" pitchFamily="34" charset="0"/>
                          <a:cs typeface="Arial" panose="020B0604020202020204" pitchFamily="34" charset="0"/>
                        </a:rPr>
                        <a:t>im WPM-Bereich durch Kompetenzfelder bei geringem administrativem</a:t>
                      </a:r>
                      <a:r>
                        <a:rPr lang="de-DE" sz="1400" baseline="0" dirty="0" smtClean="0">
                          <a:solidFill>
                            <a:schemeClr val="tx1"/>
                          </a:solidFill>
                          <a:latin typeface="Arial" panose="020B0604020202020204" pitchFamily="34" charset="0"/>
                          <a:cs typeface="Arial" panose="020B0604020202020204" pitchFamily="34" charset="0"/>
                        </a:rPr>
                        <a:t> Aufwand</a:t>
                      </a:r>
                      <a:endParaRPr lang="de-DE" sz="1400" dirty="0" smtClean="0">
                        <a:solidFill>
                          <a:schemeClr val="tx1"/>
                        </a:solidFill>
                        <a:latin typeface="Arial" panose="020B0604020202020204" pitchFamily="34" charset="0"/>
                        <a:cs typeface="Arial" panose="020B0604020202020204" pitchFamily="34" charset="0"/>
                      </a:endParaRPr>
                    </a:p>
                  </a:txBody>
                  <a:tcPr marL="42698" marR="42698" marT="21349" marB="21349" anchor="ctr">
                    <a:lnL>
                      <a:noFill/>
                    </a:lnL>
                    <a:lnR>
                      <a:noFill/>
                    </a:lnR>
                    <a:lnT>
                      <a:noFill/>
                    </a:lnT>
                    <a:lnB>
                      <a:noFill/>
                    </a:lnB>
                    <a:solidFill>
                      <a:schemeClr val="accent3">
                        <a:lumMod val="40000"/>
                        <a:lumOff val="60000"/>
                      </a:schemeClr>
                    </a:solidFill>
                  </a:tcPr>
                </a:tc>
              </a:tr>
            </a:tbl>
          </a:graphicData>
        </a:graphic>
      </p:graphicFrame>
    </p:spTree>
    <p:extLst>
      <p:ext uri="{BB962C8B-B14F-4D97-AF65-F5344CB8AC3E}">
        <p14:creationId xmlns:p14="http://schemas.microsoft.com/office/powerpoint/2010/main" val="1745889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Überlegungen bis 14.1.15</a:t>
            </a:r>
            <a:endParaRPr lang="de-DE" altLang="de-DE" dirty="0">
              <a:solidFill>
                <a:srgbClr val="FF0000"/>
              </a:solidFill>
              <a:latin typeface="Droid Sans" charset="0"/>
            </a:endParaRPr>
          </a:p>
          <a:p>
            <a:endParaRPr lang="de-DE" dirty="0"/>
          </a:p>
        </p:txBody>
      </p:sp>
      <p:sp>
        <p:nvSpPr>
          <p:cNvPr id="3" name="Rectangle 1"/>
          <p:cNvSpPr>
            <a:spLocks noChangeArrowheads="1"/>
          </p:cNvSpPr>
          <p:nvPr/>
        </p:nvSpPr>
        <p:spPr bwMode="auto">
          <a:xfrm>
            <a:off x="358775" y="4917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4" name="Rectangle 2"/>
          <p:cNvSpPr>
            <a:spLocks noChangeArrowheads="1"/>
          </p:cNvSpPr>
          <p:nvPr/>
        </p:nvSpPr>
        <p:spPr bwMode="auto">
          <a:xfrm>
            <a:off x="2111375" y="4917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p>
          <a:p>
            <a:pPr algn="ctr" eaLnBrk="1">
              <a:lnSpc>
                <a:spcPct val="100000"/>
              </a:lnSpc>
            </a:pPr>
            <a:r>
              <a:rPr lang="de-DE" altLang="de-DE" sz="1000" dirty="0">
                <a:solidFill>
                  <a:srgbClr val="FF0000"/>
                </a:solidFill>
                <a:latin typeface="Droid Sans" charset="0"/>
              </a:rPr>
              <a:t>Medienrecht (V)</a:t>
            </a:r>
          </a:p>
        </p:txBody>
      </p:sp>
      <p:sp>
        <p:nvSpPr>
          <p:cNvPr id="5" name="Rectangle 4"/>
          <p:cNvSpPr>
            <a:spLocks noChangeArrowheads="1"/>
          </p:cNvSpPr>
          <p:nvPr/>
        </p:nvSpPr>
        <p:spPr bwMode="auto">
          <a:xfrm>
            <a:off x="5616575" y="4917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err="1">
                <a:solidFill>
                  <a:srgbClr val="000000"/>
                </a:solidFill>
                <a:latin typeface="Droid Sans" charset="0"/>
              </a:rPr>
              <a:t>Mediengest</a:t>
            </a:r>
            <a:r>
              <a:rPr lang="de-DE" altLang="de-DE" sz="1000" dirty="0">
                <a:solidFill>
                  <a:srgbClr val="000000"/>
                </a:solidFill>
                <a:latin typeface="Droid Sans" charset="0"/>
              </a:rPr>
              <a:t>. Vorl. + Prakt.</a:t>
            </a:r>
          </a:p>
          <a:p>
            <a:pPr algn="ctr" eaLnBrk="1">
              <a:lnSpc>
                <a:spcPct val="100000"/>
              </a:lnSpc>
            </a:pPr>
            <a:r>
              <a:rPr lang="de-DE" altLang="de-DE" sz="1000" dirty="0">
                <a:solidFill>
                  <a:srgbClr val="000000"/>
                </a:solidFill>
                <a:latin typeface="Droid Sans" charset="0"/>
              </a:rPr>
              <a:t>Medienpsychologie</a:t>
            </a:r>
          </a:p>
        </p:txBody>
      </p:sp>
      <p:sp>
        <p:nvSpPr>
          <p:cNvPr id="6" name="Rectangle 5"/>
          <p:cNvSpPr>
            <a:spLocks noChangeArrowheads="1"/>
          </p:cNvSpPr>
          <p:nvPr/>
        </p:nvSpPr>
        <p:spPr bwMode="auto">
          <a:xfrm>
            <a:off x="7369175" y="4917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7" name="Rectangle 6"/>
          <p:cNvSpPr>
            <a:spLocks noChangeArrowheads="1"/>
          </p:cNvSpPr>
          <p:nvPr/>
        </p:nvSpPr>
        <p:spPr bwMode="auto">
          <a:xfrm>
            <a:off x="20638" y="507892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1</a:t>
            </a:r>
          </a:p>
        </p:txBody>
      </p:sp>
      <p:sp>
        <p:nvSpPr>
          <p:cNvPr id="8" name="Rectangle 7"/>
          <p:cNvSpPr>
            <a:spLocks noChangeArrowheads="1"/>
          </p:cNvSpPr>
          <p:nvPr/>
        </p:nvSpPr>
        <p:spPr bwMode="auto">
          <a:xfrm>
            <a:off x="358775" y="4155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9" name="Rectangle 8"/>
          <p:cNvSpPr>
            <a:spLocks noChangeArrowheads="1"/>
          </p:cNvSpPr>
          <p:nvPr/>
        </p:nvSpPr>
        <p:spPr bwMode="auto">
          <a:xfrm>
            <a:off x="2111375" y="4155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10" name="Rectangle 10"/>
          <p:cNvSpPr>
            <a:spLocks noChangeArrowheads="1"/>
          </p:cNvSpPr>
          <p:nvPr/>
        </p:nvSpPr>
        <p:spPr bwMode="auto">
          <a:xfrm>
            <a:off x="5616575" y="4155001"/>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Medienkonzept.</a:t>
            </a:r>
          </a:p>
          <a:p>
            <a:pPr algn="ctr" eaLnBrk="1">
              <a:lnSpc>
                <a:spcPct val="100000"/>
              </a:lnSpc>
            </a:pPr>
            <a:r>
              <a:rPr lang="de-DE" altLang="de-DE" sz="1000">
                <a:solidFill>
                  <a:srgbClr val="FF0000"/>
                </a:solidFill>
                <a:latin typeface="Droid Sans" charset="0"/>
              </a:rPr>
              <a:t>User Experience Des. </a:t>
            </a:r>
            <a:r>
              <a:rPr lang="de-DE" altLang="de-DE" sz="1000">
                <a:solidFill>
                  <a:srgbClr val="000000"/>
                </a:solidFill>
                <a:latin typeface="Droid Sans" charset="0"/>
              </a:rPr>
              <a:t>(V) </a:t>
            </a:r>
          </a:p>
          <a:p>
            <a:pPr algn="ctr" eaLnBrk="1">
              <a:lnSpc>
                <a:spcPct val="100000"/>
              </a:lnSpc>
            </a:pPr>
            <a:r>
              <a:rPr lang="de-DE" altLang="de-DE" sz="1000">
                <a:solidFill>
                  <a:srgbClr val="000000"/>
                </a:solidFill>
                <a:latin typeface="Droid Sans" charset="0"/>
              </a:rPr>
              <a:t>Medienk. + Gestaltung (S)</a:t>
            </a:r>
          </a:p>
        </p:txBody>
      </p:sp>
      <p:sp>
        <p:nvSpPr>
          <p:cNvPr id="11" name="Rectangle 12"/>
          <p:cNvSpPr>
            <a:spLocks noChangeArrowheads="1"/>
          </p:cNvSpPr>
          <p:nvPr/>
        </p:nvSpPr>
        <p:spPr bwMode="auto">
          <a:xfrm>
            <a:off x="20638" y="4308988"/>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2</a:t>
            </a:r>
          </a:p>
        </p:txBody>
      </p:sp>
      <p:sp>
        <p:nvSpPr>
          <p:cNvPr id="12" name="Rectangle 13"/>
          <p:cNvSpPr>
            <a:spLocks noChangeArrowheads="1"/>
          </p:cNvSpPr>
          <p:nvPr/>
        </p:nvSpPr>
        <p:spPr bwMode="auto">
          <a:xfrm>
            <a:off x="358775" y="3607313"/>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13" name="Rectangle 14"/>
          <p:cNvSpPr>
            <a:spLocks noChangeArrowheads="1"/>
          </p:cNvSpPr>
          <p:nvPr/>
        </p:nvSpPr>
        <p:spPr bwMode="auto">
          <a:xfrm>
            <a:off x="358775" y="2845313"/>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14" name="Rectangle 15"/>
          <p:cNvSpPr>
            <a:spLocks noChangeArrowheads="1"/>
          </p:cNvSpPr>
          <p:nvPr/>
        </p:nvSpPr>
        <p:spPr bwMode="auto">
          <a:xfrm>
            <a:off x="3863975" y="2845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GDV</a:t>
            </a:r>
          </a:p>
          <a:p>
            <a:pPr algn="ctr" eaLnBrk="1">
              <a:lnSpc>
                <a:spcPct val="100000"/>
              </a:lnSpc>
            </a:pPr>
            <a:r>
              <a:rPr lang="de-DE" altLang="de-DE" sz="1000">
                <a:solidFill>
                  <a:srgbClr val="000000"/>
                </a:solidFill>
                <a:latin typeface="Droid Sans" charset="0"/>
              </a:rPr>
              <a:t>Graf. Datenverarb. (V)</a:t>
            </a:r>
          </a:p>
          <a:p>
            <a:pPr algn="ctr" eaLnBrk="1">
              <a:lnSpc>
                <a:spcPct val="100000"/>
              </a:lnSpc>
            </a:pPr>
            <a:r>
              <a:rPr lang="de-DE" altLang="de-DE" sz="1000">
                <a:solidFill>
                  <a:srgbClr val="000000"/>
                </a:solidFill>
                <a:latin typeface="Droid Sans" charset="0"/>
              </a:rPr>
              <a:t>Graf. Datenverarb. (Ü)</a:t>
            </a:r>
          </a:p>
        </p:txBody>
      </p:sp>
      <p:sp>
        <p:nvSpPr>
          <p:cNvPr id="15" name="Rectangle 16"/>
          <p:cNvSpPr>
            <a:spLocks noChangeArrowheads="1"/>
          </p:cNvSpPr>
          <p:nvPr/>
        </p:nvSpPr>
        <p:spPr bwMode="auto">
          <a:xfrm>
            <a:off x="5616575" y="2845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Informatik</a:t>
            </a:r>
          </a:p>
          <a:p>
            <a:pPr algn="ctr" eaLnBrk="1">
              <a:lnSpc>
                <a:spcPct val="100000"/>
              </a:lnSpc>
            </a:pPr>
            <a:r>
              <a:rPr lang="de-DE" altLang="de-DE" sz="1000">
                <a:solidFill>
                  <a:srgbClr val="000000"/>
                </a:solidFill>
                <a:latin typeface="Droid Sans" charset="0"/>
              </a:rPr>
              <a:t>Algorith. + Datenstr. (V) </a:t>
            </a:r>
          </a:p>
          <a:p>
            <a:pPr algn="ctr" eaLnBrk="1">
              <a:lnSpc>
                <a:spcPct val="100000"/>
              </a:lnSpc>
            </a:pPr>
            <a:r>
              <a:rPr lang="de-DE" altLang="de-DE" sz="1000">
                <a:solidFill>
                  <a:srgbClr val="000000"/>
                </a:solidFill>
                <a:latin typeface="Droid Sans" charset="0"/>
              </a:rPr>
              <a:t>Techn. Inform. (V)</a:t>
            </a:r>
          </a:p>
        </p:txBody>
      </p:sp>
      <p:sp>
        <p:nvSpPr>
          <p:cNvPr id="16" name="Rectangle 17"/>
          <p:cNvSpPr>
            <a:spLocks noChangeArrowheads="1"/>
          </p:cNvSpPr>
          <p:nvPr/>
        </p:nvSpPr>
        <p:spPr bwMode="auto">
          <a:xfrm>
            <a:off x="7369175" y="2845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FF0000"/>
                </a:solidFill>
                <a:latin typeface="Droid Sans" charset="0"/>
              </a:rPr>
              <a:t>Medientheorie</a:t>
            </a:r>
          </a:p>
          <a:p>
            <a:pPr algn="ctr" eaLnBrk="1">
              <a:lnSpc>
                <a:spcPct val="100000"/>
              </a:lnSpc>
            </a:pPr>
            <a:r>
              <a:rPr lang="de-DE" altLang="de-DE" sz="1000" dirty="0">
                <a:solidFill>
                  <a:srgbClr val="FF0000"/>
                </a:solidFill>
                <a:latin typeface="Droid Sans" charset="0"/>
              </a:rPr>
              <a:t>Wiss. Arbeiten (S)</a:t>
            </a:r>
          </a:p>
          <a:p>
            <a:pPr algn="ctr" eaLnBrk="1">
              <a:lnSpc>
                <a:spcPct val="100000"/>
              </a:lnSpc>
            </a:pPr>
            <a:r>
              <a:rPr lang="de-DE" altLang="de-DE" sz="1000" dirty="0">
                <a:solidFill>
                  <a:srgbClr val="FF0000"/>
                </a:solidFill>
                <a:latin typeface="Droid Sans" charset="0"/>
              </a:rPr>
              <a:t>Soft Skills (S)</a:t>
            </a:r>
          </a:p>
          <a:p>
            <a:pPr algn="ctr" eaLnBrk="1">
              <a:lnSpc>
                <a:spcPct val="100000"/>
              </a:lnSpc>
            </a:pPr>
            <a:r>
              <a:rPr lang="de-DE" altLang="de-DE" sz="1000" dirty="0">
                <a:solidFill>
                  <a:srgbClr val="FF0000"/>
                </a:solidFill>
                <a:latin typeface="Droid Sans" charset="0"/>
              </a:rPr>
              <a:t>Medienrecht (V)</a:t>
            </a:r>
          </a:p>
        </p:txBody>
      </p:sp>
      <p:sp>
        <p:nvSpPr>
          <p:cNvPr id="17" name="Rectangle 18"/>
          <p:cNvSpPr>
            <a:spLocks noChangeArrowheads="1"/>
          </p:cNvSpPr>
          <p:nvPr/>
        </p:nvSpPr>
        <p:spPr bwMode="auto">
          <a:xfrm>
            <a:off x="20638" y="3620013"/>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3</a:t>
            </a:r>
          </a:p>
        </p:txBody>
      </p:sp>
      <p:sp>
        <p:nvSpPr>
          <p:cNvPr id="18" name="Rectangle 19"/>
          <p:cNvSpPr>
            <a:spLocks noChangeArrowheads="1"/>
          </p:cNvSpPr>
          <p:nvPr/>
        </p:nvSpPr>
        <p:spPr bwMode="auto">
          <a:xfrm>
            <a:off x="20638" y="300247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4</a:t>
            </a:r>
          </a:p>
        </p:txBody>
      </p:sp>
      <p:sp>
        <p:nvSpPr>
          <p:cNvPr id="19" name="Rectangle 20"/>
          <p:cNvSpPr>
            <a:spLocks noChangeArrowheads="1"/>
          </p:cNvSpPr>
          <p:nvPr/>
        </p:nvSpPr>
        <p:spPr bwMode="auto">
          <a:xfrm>
            <a:off x="20638" y="223730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5</a:t>
            </a:r>
          </a:p>
        </p:txBody>
      </p:sp>
      <p:sp>
        <p:nvSpPr>
          <p:cNvPr id="20" name="Rectangle 21"/>
          <p:cNvSpPr>
            <a:spLocks noChangeArrowheads="1"/>
          </p:cNvSpPr>
          <p:nvPr/>
        </p:nvSpPr>
        <p:spPr bwMode="auto">
          <a:xfrm>
            <a:off x="20638" y="1467363"/>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6</a:t>
            </a:r>
          </a:p>
        </p:txBody>
      </p:sp>
      <p:sp>
        <p:nvSpPr>
          <p:cNvPr id="21" name="Rectangle 22"/>
          <p:cNvSpPr>
            <a:spLocks noChangeArrowheads="1"/>
          </p:cNvSpPr>
          <p:nvPr/>
        </p:nvSpPr>
        <p:spPr bwMode="auto">
          <a:xfrm>
            <a:off x="3863975" y="2083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000" dirty="0">
                <a:solidFill>
                  <a:srgbClr val="FF0000"/>
                </a:solidFill>
                <a:latin typeface="Droid Sans" charset="0"/>
              </a:rPr>
              <a:t>- Datenbanken</a:t>
            </a:r>
          </a:p>
          <a:p>
            <a:pPr algn="ctr" eaLnBrk="1">
              <a:lnSpc>
                <a:spcPct val="100000"/>
              </a:lnSpc>
            </a:pPr>
            <a:r>
              <a:rPr lang="de-DE" altLang="de-DE" sz="1000" dirty="0">
                <a:solidFill>
                  <a:srgbClr val="FF0000"/>
                </a:solidFill>
                <a:latin typeface="Droid Sans" charset="0"/>
              </a:rPr>
              <a:t>- Netzwerke</a:t>
            </a:r>
            <a:br>
              <a:rPr lang="de-DE" altLang="de-DE" sz="1000" dirty="0">
                <a:solidFill>
                  <a:srgbClr val="FF0000"/>
                </a:solidFill>
                <a:latin typeface="Droid Sans" charset="0"/>
              </a:rPr>
            </a:br>
            <a:r>
              <a:rPr lang="de-DE" altLang="de-DE" sz="1000" dirty="0">
                <a:solidFill>
                  <a:srgbClr val="FF0000"/>
                </a:solidFill>
                <a:latin typeface="Droid Sans" charset="0"/>
              </a:rPr>
              <a:t>- Verteilte Anwendungen</a:t>
            </a:r>
          </a:p>
        </p:txBody>
      </p:sp>
      <p:sp>
        <p:nvSpPr>
          <p:cNvPr id="22" name="Rectangle 23"/>
          <p:cNvSpPr>
            <a:spLocks noChangeArrowheads="1"/>
          </p:cNvSpPr>
          <p:nvPr/>
        </p:nvSpPr>
        <p:spPr bwMode="auto">
          <a:xfrm>
            <a:off x="5616575" y="2083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000" dirty="0">
                <a:solidFill>
                  <a:srgbClr val="FF0000"/>
                </a:solidFill>
                <a:latin typeface="Droid Sans" charset="0"/>
              </a:rPr>
              <a:t>- SW-Architektur</a:t>
            </a:r>
          </a:p>
          <a:p>
            <a:pPr algn="ctr" eaLnBrk="1">
              <a:lnSpc>
                <a:spcPct val="100000"/>
              </a:lnSpc>
            </a:pPr>
            <a:r>
              <a:rPr lang="de-DE" altLang="de-DE" sz="1000" dirty="0">
                <a:solidFill>
                  <a:srgbClr val="FF0000"/>
                </a:solidFill>
                <a:latin typeface="Droid Sans" charset="0"/>
              </a:rPr>
              <a:t>- Design Patterns</a:t>
            </a:r>
            <a:br>
              <a:rPr lang="de-DE" altLang="de-DE" sz="1000" dirty="0">
                <a:solidFill>
                  <a:srgbClr val="FF0000"/>
                </a:solidFill>
                <a:latin typeface="Droid Sans" charset="0"/>
              </a:rPr>
            </a:br>
            <a:r>
              <a:rPr lang="de-DE" altLang="de-DE" sz="1000" dirty="0">
                <a:solidFill>
                  <a:srgbClr val="FF0000"/>
                </a:solidFill>
                <a:latin typeface="Droid Sans" charset="0"/>
              </a:rPr>
              <a:t>- </a:t>
            </a:r>
            <a:r>
              <a:rPr lang="de-DE" altLang="de-DE" sz="1000" dirty="0" err="1">
                <a:solidFill>
                  <a:srgbClr val="FF0000"/>
                </a:solidFill>
                <a:latin typeface="Droid Sans" charset="0"/>
              </a:rPr>
              <a:t>Advanced&amp;Mobile</a:t>
            </a:r>
            <a:r>
              <a:rPr lang="de-DE" altLang="de-DE" sz="1000" dirty="0">
                <a:solidFill>
                  <a:srgbClr val="FF0000"/>
                </a:solidFill>
                <a:latin typeface="Droid Sans" charset="0"/>
              </a:rPr>
              <a:t> </a:t>
            </a:r>
            <a:r>
              <a:rPr lang="de-DE" altLang="de-DE" sz="1000" dirty="0" err="1">
                <a:solidFill>
                  <a:srgbClr val="FF0000"/>
                </a:solidFill>
                <a:latin typeface="Droid Sans" charset="0"/>
              </a:rPr>
              <a:t>Prog</a:t>
            </a:r>
            <a:endParaRPr lang="de-DE" altLang="de-DE" sz="1000" dirty="0">
              <a:solidFill>
                <a:srgbClr val="FF0000"/>
              </a:solidFill>
              <a:latin typeface="Droid Sans" charset="0"/>
            </a:endParaRPr>
          </a:p>
        </p:txBody>
      </p:sp>
      <p:sp>
        <p:nvSpPr>
          <p:cNvPr id="23" name="Rectangle 24"/>
          <p:cNvSpPr>
            <a:spLocks noChangeArrowheads="1"/>
          </p:cNvSpPr>
          <p:nvPr/>
        </p:nvSpPr>
        <p:spPr bwMode="auto">
          <a:xfrm>
            <a:off x="7369175" y="2083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4" name="Rectangle 25"/>
          <p:cNvSpPr>
            <a:spLocks noChangeArrowheads="1"/>
          </p:cNvSpPr>
          <p:nvPr/>
        </p:nvSpPr>
        <p:spPr bwMode="auto">
          <a:xfrm>
            <a:off x="358775" y="1321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a:p>
            <a:pPr algn="ctr" eaLnBrk="1">
              <a:lnSpc>
                <a:spcPct val="100000"/>
              </a:lnSpc>
            </a:pPr>
            <a:r>
              <a:rPr lang="de-DE" altLang="de-DE" sz="1000">
                <a:solidFill>
                  <a:srgbClr val="000000"/>
                </a:solidFill>
                <a:latin typeface="Droid Sans" charset="0"/>
              </a:rPr>
              <a:t>Fremdsprache (V)</a:t>
            </a:r>
          </a:p>
          <a:p>
            <a:pPr algn="ctr" eaLnBrk="1">
              <a:lnSpc>
                <a:spcPct val="100000"/>
              </a:lnSpc>
            </a:pPr>
            <a:r>
              <a:rPr lang="de-DE" altLang="de-DE" sz="1000">
                <a:solidFill>
                  <a:srgbClr val="000000"/>
                </a:solidFill>
                <a:latin typeface="Droid Sans" charset="0"/>
              </a:rPr>
              <a:t>Interkult. Komp. (S) </a:t>
            </a:r>
          </a:p>
        </p:txBody>
      </p:sp>
      <p:sp>
        <p:nvSpPr>
          <p:cNvPr id="25" name="Rectangle 26"/>
          <p:cNvSpPr>
            <a:spLocks noChangeArrowheads="1"/>
          </p:cNvSpPr>
          <p:nvPr/>
        </p:nvSpPr>
        <p:spPr bwMode="auto">
          <a:xfrm>
            <a:off x="2111375" y="1321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6" name="Rectangle 27"/>
          <p:cNvSpPr>
            <a:spLocks noChangeArrowheads="1"/>
          </p:cNvSpPr>
          <p:nvPr/>
        </p:nvSpPr>
        <p:spPr bwMode="auto">
          <a:xfrm>
            <a:off x="3863975" y="1321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7" name="Rectangle 28"/>
          <p:cNvSpPr>
            <a:spLocks noChangeArrowheads="1"/>
          </p:cNvSpPr>
          <p:nvPr/>
        </p:nvSpPr>
        <p:spPr bwMode="auto">
          <a:xfrm>
            <a:off x="5616575" y="1321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8" name="Rectangle 29"/>
          <p:cNvSpPr>
            <a:spLocks noChangeArrowheads="1"/>
          </p:cNvSpPr>
          <p:nvPr/>
        </p:nvSpPr>
        <p:spPr bwMode="auto">
          <a:xfrm>
            <a:off x="7369175" y="1321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9" name="Rectangle 30"/>
          <p:cNvSpPr>
            <a:spLocks noChangeArrowheads="1"/>
          </p:cNvSpPr>
          <p:nvPr/>
        </p:nvSpPr>
        <p:spPr bwMode="auto">
          <a:xfrm>
            <a:off x="358775" y="559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30" name="Rectangle 31"/>
          <p:cNvSpPr>
            <a:spLocks noChangeArrowheads="1"/>
          </p:cNvSpPr>
          <p:nvPr/>
        </p:nvSpPr>
        <p:spPr bwMode="auto">
          <a:xfrm>
            <a:off x="2111375" y="559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Abschl.prüf. MI</a:t>
            </a:r>
          </a:p>
        </p:txBody>
      </p:sp>
      <p:sp>
        <p:nvSpPr>
          <p:cNvPr id="31" name="Rectangle 32"/>
          <p:cNvSpPr>
            <a:spLocks noChangeArrowheads="1"/>
          </p:cNvSpPr>
          <p:nvPr/>
        </p:nvSpPr>
        <p:spPr bwMode="auto">
          <a:xfrm>
            <a:off x="3863975" y="55931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Seminar MI</a:t>
            </a:r>
          </a:p>
          <a:p>
            <a:pPr algn="ctr" eaLnBrk="1">
              <a:lnSpc>
                <a:spcPct val="100000"/>
              </a:lnSpc>
            </a:pPr>
            <a:r>
              <a:rPr lang="de-DE" altLang="de-DE" sz="1000">
                <a:solidFill>
                  <a:srgbClr val="000000"/>
                </a:solidFill>
                <a:latin typeface="Droid Sans" charset="0"/>
              </a:rPr>
              <a:t>Thesis-Seminar (S)</a:t>
            </a:r>
          </a:p>
          <a:p>
            <a:pPr algn="ctr" eaLnBrk="1">
              <a:lnSpc>
                <a:spcPct val="100000"/>
              </a:lnSpc>
            </a:pPr>
            <a:r>
              <a:rPr lang="de-DE" altLang="de-DE" sz="1000">
                <a:solidFill>
                  <a:srgbClr val="000000"/>
                </a:solidFill>
                <a:latin typeface="Droid Sans" charset="0"/>
              </a:rPr>
              <a:t>Wiss. Arbeiten (S)</a:t>
            </a:r>
          </a:p>
        </p:txBody>
      </p:sp>
      <p:sp>
        <p:nvSpPr>
          <p:cNvPr id="32" name="Rectangle 33"/>
          <p:cNvSpPr>
            <a:spLocks noChangeArrowheads="1"/>
          </p:cNvSpPr>
          <p:nvPr/>
        </p:nvSpPr>
        <p:spPr bwMode="auto">
          <a:xfrm>
            <a:off x="5616575" y="559313"/>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33" name="Rectangle 34"/>
          <p:cNvSpPr>
            <a:spLocks noChangeArrowheads="1"/>
          </p:cNvSpPr>
          <p:nvPr/>
        </p:nvSpPr>
        <p:spPr bwMode="auto">
          <a:xfrm>
            <a:off x="20638" y="714888"/>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7</a:t>
            </a:r>
          </a:p>
        </p:txBody>
      </p:sp>
      <p:sp>
        <p:nvSpPr>
          <p:cNvPr id="35" name="Rectangle 36"/>
          <p:cNvSpPr>
            <a:spLocks noChangeArrowheads="1"/>
          </p:cNvSpPr>
          <p:nvPr/>
        </p:nvSpPr>
        <p:spPr bwMode="auto">
          <a:xfrm>
            <a:off x="358775" y="2083313"/>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36" name="Rectangle 3"/>
          <p:cNvSpPr>
            <a:spLocks noChangeArrowheads="1"/>
          </p:cNvSpPr>
          <p:nvPr/>
        </p:nvSpPr>
        <p:spPr bwMode="auto">
          <a:xfrm>
            <a:off x="3863975" y="4155001"/>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a:solidFill>
                  <a:srgbClr val="000000"/>
                </a:solidFill>
                <a:latin typeface="Droid Sans" charset="0"/>
              </a:rPr>
              <a:t>Programmierung</a:t>
            </a:r>
          </a:p>
          <a:p>
            <a:pPr algn="ctr">
              <a:lnSpc>
                <a:spcPct val="100000"/>
              </a:lnSpc>
              <a:defRPr/>
            </a:pPr>
            <a:r>
              <a:rPr lang="de-DE" altLang="de-DE" sz="1000" dirty="0">
                <a:solidFill>
                  <a:srgbClr val="000000"/>
                </a:solidFill>
                <a:latin typeface="Droid Sans" charset="0"/>
              </a:rPr>
              <a:t>Programmieren (V)</a:t>
            </a:r>
          </a:p>
          <a:p>
            <a:pPr algn="ctr">
              <a:lnSpc>
                <a:spcPct val="100000"/>
              </a:lnSpc>
              <a:defRPr/>
            </a:pPr>
            <a:r>
              <a:rPr lang="de-DE" altLang="de-DE" sz="1000" dirty="0">
                <a:solidFill>
                  <a:srgbClr val="000000"/>
                </a:solidFill>
                <a:latin typeface="Droid Sans" charset="0"/>
              </a:rPr>
              <a:t>Programmieren (P</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(+UML)</a:t>
            </a:r>
            <a:endParaRPr lang="de-DE" altLang="de-DE" sz="1000" dirty="0">
              <a:solidFill>
                <a:srgbClr val="000000"/>
              </a:solidFill>
              <a:latin typeface="Droid Sans" charset="0"/>
            </a:endParaRPr>
          </a:p>
        </p:txBody>
      </p:sp>
      <p:sp>
        <p:nvSpPr>
          <p:cNvPr id="37" name="Rectangle 9"/>
          <p:cNvSpPr>
            <a:spLocks noChangeArrowheads="1"/>
          </p:cNvSpPr>
          <p:nvPr/>
        </p:nvSpPr>
        <p:spPr bwMode="auto">
          <a:xfrm>
            <a:off x="3859213" y="4917001"/>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err="1">
                <a:solidFill>
                  <a:srgbClr val="000000"/>
                </a:solidFill>
                <a:latin typeface="Droid Sans" charset="0"/>
              </a:rPr>
              <a:t>Grundl</a:t>
            </a:r>
            <a:r>
              <a:rPr lang="de-DE" altLang="de-DE" sz="1400" dirty="0">
                <a:solidFill>
                  <a:srgbClr val="000000"/>
                </a:solidFill>
                <a:latin typeface="Droid Sans" charset="0"/>
              </a:rPr>
              <a:t>. int. Syst.</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(V)</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(P</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 UML)</a:t>
            </a:r>
            <a:endParaRPr lang="de-DE" altLang="de-DE" sz="1000" dirty="0">
              <a:solidFill>
                <a:srgbClr val="000000"/>
              </a:solidFill>
              <a:latin typeface="Droid Sans" charset="0"/>
            </a:endParaRPr>
          </a:p>
        </p:txBody>
      </p:sp>
      <p:sp>
        <p:nvSpPr>
          <p:cNvPr id="38" name="Rectangle 7"/>
          <p:cNvSpPr>
            <a:spLocks noChangeArrowheads="1"/>
          </p:cNvSpPr>
          <p:nvPr/>
        </p:nvSpPr>
        <p:spPr bwMode="auto">
          <a:xfrm>
            <a:off x="7369175" y="4178912"/>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39" name="Rectangle 30"/>
          <p:cNvSpPr>
            <a:spLocks noChangeArrowheads="1"/>
          </p:cNvSpPr>
          <p:nvPr/>
        </p:nvSpPr>
        <p:spPr bwMode="auto">
          <a:xfrm>
            <a:off x="358775" y="5805264"/>
            <a:ext cx="8686800" cy="864096"/>
          </a:xfrm>
          <a:prstGeom prst="rect">
            <a:avLst/>
          </a:prstGeom>
          <a:noFill/>
          <a:ln>
            <a:noFill/>
          </a:ln>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bis hier wurden die Entwürfe der Studiendekane aufeinander abgestimmt um eine gleiche Struktur zu wahren und möglichst große Schnittmengen im Grundstudium zu erhalten</a:t>
            </a:r>
          </a:p>
          <a:p>
            <a:pPr marL="171450" indent="-171450" eaLnBrk="1">
              <a:lnSpc>
                <a:spcPct val="100000"/>
              </a:lnSpc>
              <a:buFontTx/>
              <a:buChar char="-"/>
            </a:pPr>
            <a:r>
              <a:rPr lang="de-DE" altLang="de-DE" sz="1000" dirty="0" smtClean="0">
                <a:solidFill>
                  <a:srgbClr val="000000"/>
                </a:solidFill>
                <a:latin typeface="Droid Sans" charset="0"/>
              </a:rPr>
              <a:t>Grundstudium wurde mit den Kollegen Müller und Schneider abgestimmt</a:t>
            </a:r>
          </a:p>
          <a:p>
            <a:pPr marL="171450" indent="-171450" eaLnBrk="1">
              <a:lnSpc>
                <a:spcPct val="100000"/>
              </a:lnSpc>
              <a:buFontTx/>
              <a:buChar char="-"/>
            </a:pPr>
            <a:r>
              <a:rPr lang="de-DE" altLang="de-DE" sz="1000" dirty="0" smtClean="0">
                <a:solidFill>
                  <a:srgbClr val="000000"/>
                </a:solidFill>
                <a:latin typeface="Droid Sans" charset="0"/>
              </a:rPr>
              <a:t>Entwurf wurde dann der Fachgruppe Informatik vorgelegt</a:t>
            </a:r>
          </a:p>
          <a:p>
            <a:pPr marL="171450" indent="-171450" eaLnBrk="1">
              <a:lnSpc>
                <a:spcPct val="100000"/>
              </a:lnSpc>
              <a:buFontTx/>
              <a:buChar char="-"/>
            </a:pPr>
            <a:endParaRPr lang="de-DE" altLang="de-DE" sz="1000" dirty="0">
              <a:solidFill>
                <a:srgbClr val="000000"/>
              </a:solidFill>
              <a:latin typeface="Droid Sans" charset="0"/>
            </a:endParaRPr>
          </a:p>
          <a:p>
            <a:pPr marL="171450" indent="-171450" eaLnBrk="1">
              <a:lnSpc>
                <a:spcPct val="100000"/>
              </a:lnSpc>
              <a:buFontTx/>
              <a:buChar char="-"/>
            </a:pPr>
            <a:endParaRPr lang="de-DE" altLang="de-DE" sz="1000" dirty="0">
              <a:solidFill>
                <a:srgbClr val="000000"/>
              </a:solidFill>
              <a:latin typeface="Droid Sans" charset="0"/>
            </a:endParaRPr>
          </a:p>
        </p:txBody>
      </p:sp>
    </p:spTree>
    <p:extLst>
      <p:ext uri="{BB962C8B-B14F-4D97-AF65-F5344CB8AC3E}">
        <p14:creationId xmlns:p14="http://schemas.microsoft.com/office/powerpoint/2010/main" val="1811095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ntertitel 1"/>
          <p:cNvSpPr>
            <a:spLocks noGrp="1"/>
          </p:cNvSpPr>
          <p:nvPr>
            <p:ph type="subTitle" idx="1"/>
          </p:nvPr>
        </p:nvSpPr>
        <p:spPr>
          <a:xfrm>
            <a:off x="59376" y="34824"/>
            <a:ext cx="8977119" cy="441848"/>
          </a:xfrm>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Ergebnis Fachgruppe </a:t>
            </a:r>
            <a:r>
              <a:rPr lang="de-DE" altLang="de-DE" dirty="0">
                <a:solidFill>
                  <a:srgbClr val="FF0000"/>
                </a:solidFill>
                <a:latin typeface="Droid Sans" charset="0"/>
              </a:rPr>
              <a:t>Informatik </a:t>
            </a:r>
            <a:r>
              <a:rPr lang="de-DE" altLang="de-DE" dirty="0" smtClean="0">
                <a:solidFill>
                  <a:srgbClr val="FF0000"/>
                </a:solidFill>
                <a:latin typeface="Droid Sans" charset="0"/>
              </a:rPr>
              <a:t>14.1.2015</a:t>
            </a:r>
            <a:endParaRPr lang="de-DE" altLang="de-DE" dirty="0">
              <a:solidFill>
                <a:srgbClr val="FF0000"/>
              </a:solidFill>
              <a:latin typeface="Droid Sans" charset="0"/>
            </a:endParaRPr>
          </a:p>
          <a:p>
            <a:endParaRPr lang="de-DE" dirty="0"/>
          </a:p>
        </p:txBody>
      </p:sp>
      <p:sp>
        <p:nvSpPr>
          <p:cNvPr id="41"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42"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FF0000"/>
                </a:solidFill>
                <a:latin typeface="Droid Sans" charset="0"/>
              </a:rPr>
              <a:t>Medienrecht (V)</a:t>
            </a:r>
            <a:endParaRPr lang="de-DE" altLang="de-DE" sz="1000" dirty="0">
              <a:solidFill>
                <a:srgbClr val="FF0000"/>
              </a:solidFill>
              <a:latin typeface="Droid Sans" charset="0"/>
            </a:endParaRPr>
          </a:p>
        </p:txBody>
      </p:sp>
      <p:sp>
        <p:nvSpPr>
          <p:cNvPr id="43"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err="1">
                <a:solidFill>
                  <a:srgbClr val="000000"/>
                </a:solidFill>
                <a:latin typeface="Droid Sans" charset="0"/>
              </a:rPr>
              <a:t>Mediengest</a:t>
            </a:r>
            <a:r>
              <a:rPr lang="de-DE" altLang="de-DE" sz="1000" dirty="0">
                <a:solidFill>
                  <a:srgbClr val="000000"/>
                </a:solidFill>
                <a:latin typeface="Droid Sans" charset="0"/>
              </a:rPr>
              <a:t>. Vorl. + Prakt.</a:t>
            </a:r>
          </a:p>
          <a:p>
            <a:pPr algn="ctr" eaLnBrk="1">
              <a:lnSpc>
                <a:spcPct val="100000"/>
              </a:lnSpc>
            </a:pPr>
            <a:r>
              <a:rPr lang="de-DE" altLang="de-DE" sz="1000" dirty="0">
                <a:solidFill>
                  <a:srgbClr val="000000"/>
                </a:solidFill>
                <a:latin typeface="Droid Sans" charset="0"/>
              </a:rPr>
              <a:t>Medienpsychologie</a:t>
            </a:r>
          </a:p>
        </p:txBody>
      </p:sp>
      <p:sp>
        <p:nvSpPr>
          <p:cNvPr id="44"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45" name="Rectangle 6"/>
          <p:cNvSpPr>
            <a:spLocks noChangeArrowheads="1"/>
          </p:cNvSpPr>
          <p:nvPr/>
        </p:nvSpPr>
        <p:spPr bwMode="auto">
          <a:xfrm>
            <a:off x="20638"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1</a:t>
            </a:r>
          </a:p>
        </p:txBody>
      </p:sp>
      <p:sp>
        <p:nvSpPr>
          <p:cNvPr id="46"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47"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48"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Medienkonzept.</a:t>
            </a:r>
          </a:p>
          <a:p>
            <a:pPr algn="ctr" eaLnBrk="1">
              <a:lnSpc>
                <a:spcPct val="100000"/>
              </a:lnSpc>
            </a:pPr>
            <a:r>
              <a:rPr lang="de-DE" altLang="de-DE" sz="1000" dirty="0">
                <a:solidFill>
                  <a:srgbClr val="FF0000"/>
                </a:solidFill>
                <a:latin typeface="Droid Sans" charset="0"/>
              </a:rPr>
              <a:t>User Experience Des. </a:t>
            </a:r>
            <a:r>
              <a:rPr lang="de-DE" altLang="de-DE" sz="1000" dirty="0">
                <a:solidFill>
                  <a:srgbClr val="000000"/>
                </a:solidFill>
                <a:latin typeface="Droid Sans" charset="0"/>
              </a:rPr>
              <a:t>(V) </a:t>
            </a:r>
          </a:p>
          <a:p>
            <a:pPr algn="ctr" eaLnBrk="1">
              <a:lnSpc>
                <a:spcPct val="100000"/>
              </a:lnSpc>
            </a:pPr>
            <a:r>
              <a:rPr lang="de-DE" altLang="de-DE" sz="1000" dirty="0" err="1">
                <a:solidFill>
                  <a:srgbClr val="000000"/>
                </a:solidFill>
                <a:latin typeface="Droid Sans" charset="0"/>
              </a:rPr>
              <a:t>Medienk</a:t>
            </a:r>
            <a:r>
              <a:rPr lang="de-DE" altLang="de-DE" sz="1000" dirty="0">
                <a:solidFill>
                  <a:srgbClr val="000000"/>
                </a:solidFill>
                <a:latin typeface="Droid Sans" charset="0"/>
              </a:rPr>
              <a:t>. + Gestaltung (S)</a:t>
            </a:r>
          </a:p>
        </p:txBody>
      </p:sp>
      <p:sp>
        <p:nvSpPr>
          <p:cNvPr id="49" name="Rectangle 12"/>
          <p:cNvSpPr>
            <a:spLocks noChangeArrowheads="1"/>
          </p:cNvSpPr>
          <p:nvPr/>
        </p:nvSpPr>
        <p:spPr bwMode="auto">
          <a:xfrm>
            <a:off x="20638" y="42983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2</a:t>
            </a:r>
          </a:p>
        </p:txBody>
      </p:sp>
      <p:sp>
        <p:nvSpPr>
          <p:cNvPr id="50" name="Rectangle 13"/>
          <p:cNvSpPr>
            <a:spLocks noChangeArrowheads="1"/>
          </p:cNvSpPr>
          <p:nvPr/>
        </p:nvSpPr>
        <p:spPr bwMode="auto">
          <a:xfrm>
            <a:off x="358775" y="3596680"/>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51"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52" name="Rectangle 15"/>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GDV</a:t>
            </a:r>
          </a:p>
          <a:p>
            <a:pPr algn="ctr" eaLnBrk="1">
              <a:lnSpc>
                <a:spcPct val="100000"/>
              </a:lnSpc>
            </a:pPr>
            <a:r>
              <a:rPr lang="de-DE" altLang="de-DE" sz="1000">
                <a:solidFill>
                  <a:srgbClr val="000000"/>
                </a:solidFill>
                <a:latin typeface="Droid Sans" charset="0"/>
              </a:rPr>
              <a:t>Graf. Datenverarb. (V)</a:t>
            </a:r>
          </a:p>
          <a:p>
            <a:pPr algn="ctr" eaLnBrk="1">
              <a:lnSpc>
                <a:spcPct val="100000"/>
              </a:lnSpc>
            </a:pPr>
            <a:r>
              <a:rPr lang="de-DE" altLang="de-DE" sz="1000">
                <a:solidFill>
                  <a:srgbClr val="000000"/>
                </a:solidFill>
                <a:latin typeface="Droid Sans" charset="0"/>
              </a:rPr>
              <a:t>Graf. Datenverarb. (Ü)</a:t>
            </a:r>
          </a:p>
        </p:txBody>
      </p:sp>
      <p:sp>
        <p:nvSpPr>
          <p:cNvPr id="53" name="Rectangle 16"/>
          <p:cNvSpPr>
            <a:spLocks noChangeArrowheads="1"/>
          </p:cNvSpPr>
          <p:nvPr/>
        </p:nvSpPr>
        <p:spPr bwMode="auto">
          <a:xfrm>
            <a:off x="56165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Informatik</a:t>
            </a:r>
          </a:p>
          <a:p>
            <a:pPr algn="ctr" eaLnBrk="1">
              <a:lnSpc>
                <a:spcPct val="100000"/>
              </a:lnSpc>
            </a:pPr>
            <a:r>
              <a:rPr lang="de-DE" altLang="de-DE" sz="1000">
                <a:solidFill>
                  <a:srgbClr val="000000"/>
                </a:solidFill>
                <a:latin typeface="Droid Sans" charset="0"/>
              </a:rPr>
              <a:t>Algorith. + Datenstr. (V) </a:t>
            </a:r>
          </a:p>
          <a:p>
            <a:pPr algn="ctr" eaLnBrk="1">
              <a:lnSpc>
                <a:spcPct val="100000"/>
              </a:lnSpc>
            </a:pPr>
            <a:r>
              <a:rPr lang="de-DE" altLang="de-DE" sz="1000">
                <a:solidFill>
                  <a:srgbClr val="000000"/>
                </a:solidFill>
                <a:latin typeface="Droid Sans" charset="0"/>
              </a:rPr>
              <a:t>Techn. Inform. (V)</a:t>
            </a:r>
          </a:p>
        </p:txBody>
      </p:sp>
      <p:sp>
        <p:nvSpPr>
          <p:cNvPr id="54" name="Rectangle 17"/>
          <p:cNvSpPr>
            <a:spLocks noChangeArrowheads="1"/>
          </p:cNvSpPr>
          <p:nvPr/>
        </p:nvSpPr>
        <p:spPr bwMode="auto">
          <a:xfrm>
            <a:off x="73691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a:t>
            </a:r>
            <a:r>
              <a:rPr lang="de-DE" altLang="de-DE" sz="1400" dirty="0" err="1" smtClean="0">
                <a:solidFill>
                  <a:srgbClr val="FF0000"/>
                </a:solidFill>
                <a:latin typeface="Droid Sans" charset="0"/>
              </a:rPr>
              <a:t>Masch-Int</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(V + P | Wölfel)</a:t>
            </a:r>
            <a:endParaRPr lang="de-DE" altLang="de-DE" sz="1000" dirty="0">
              <a:solidFill>
                <a:srgbClr val="FF0000"/>
              </a:solidFill>
              <a:latin typeface="Droid Sans" charset="0"/>
            </a:endParaRPr>
          </a:p>
        </p:txBody>
      </p:sp>
      <p:sp>
        <p:nvSpPr>
          <p:cNvPr id="55" name="Rectangle 18"/>
          <p:cNvSpPr>
            <a:spLocks noChangeArrowheads="1"/>
          </p:cNvSpPr>
          <p:nvPr/>
        </p:nvSpPr>
        <p:spPr bwMode="auto">
          <a:xfrm>
            <a:off x="20638" y="360938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3</a:t>
            </a:r>
          </a:p>
        </p:txBody>
      </p:sp>
      <p:sp>
        <p:nvSpPr>
          <p:cNvPr id="56" name="Rectangle 19"/>
          <p:cNvSpPr>
            <a:spLocks noChangeArrowheads="1"/>
          </p:cNvSpPr>
          <p:nvPr/>
        </p:nvSpPr>
        <p:spPr bwMode="auto">
          <a:xfrm>
            <a:off x="20638" y="299184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4</a:t>
            </a:r>
          </a:p>
        </p:txBody>
      </p:sp>
      <p:sp>
        <p:nvSpPr>
          <p:cNvPr id="57" name="Rectangle 20"/>
          <p:cNvSpPr>
            <a:spLocks noChangeArrowheads="1"/>
          </p:cNvSpPr>
          <p:nvPr/>
        </p:nvSpPr>
        <p:spPr bwMode="auto">
          <a:xfrm>
            <a:off x="20638" y="2226668"/>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5</a:t>
            </a:r>
          </a:p>
        </p:txBody>
      </p:sp>
      <p:sp>
        <p:nvSpPr>
          <p:cNvPr id="58" name="Rectangle 21"/>
          <p:cNvSpPr>
            <a:spLocks noChangeArrowheads="1"/>
          </p:cNvSpPr>
          <p:nvPr/>
        </p:nvSpPr>
        <p:spPr bwMode="auto">
          <a:xfrm>
            <a:off x="20638" y="145673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6</a:t>
            </a:r>
          </a:p>
        </p:txBody>
      </p:sp>
      <p:sp>
        <p:nvSpPr>
          <p:cNvPr id="59"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a:t>
            </a:r>
            <a:r>
              <a:rPr lang="de-DE" altLang="de-DE" sz="1400" dirty="0" err="1" smtClean="0">
                <a:solidFill>
                  <a:srgbClr val="FF0000"/>
                </a:solidFill>
                <a:latin typeface="Droid Sans" charset="0"/>
              </a:rPr>
              <a:t>Anwend</a:t>
            </a:r>
            <a:r>
              <a:rPr lang="de-DE" altLang="de-DE" sz="1400" dirty="0" smtClean="0">
                <a:solidFill>
                  <a:srgbClr val="FF0000"/>
                </a:solidFill>
                <a:latin typeface="Droid Sans" charset="0"/>
              </a:rPr>
              <a:t>.</a:t>
            </a:r>
          </a:p>
          <a:p>
            <a:pPr algn="ctr" eaLnBrk="1">
              <a:lnSpc>
                <a:spcPct val="100000"/>
              </a:lnSpc>
            </a:pPr>
            <a:r>
              <a:rPr lang="de-DE" altLang="de-DE" sz="1000" dirty="0" smtClean="0">
                <a:solidFill>
                  <a:srgbClr val="FF0000"/>
                </a:solidFill>
                <a:latin typeface="Droid Sans" charset="0"/>
              </a:rPr>
              <a:t>- Datenbanken</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a:solidFill>
                  <a:srgbClr val="FF0000"/>
                </a:solidFill>
                <a:latin typeface="Droid Sans" charset="0"/>
              </a:rPr>
              <a:t>- Verteilte </a:t>
            </a:r>
            <a:r>
              <a:rPr lang="de-DE" altLang="de-DE" sz="1000" dirty="0" smtClean="0">
                <a:solidFill>
                  <a:srgbClr val="FF0000"/>
                </a:solidFill>
                <a:latin typeface="Droid Sans" charset="0"/>
              </a:rPr>
              <a:t>Anwendungen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(V + P | </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60" name="Rectangle 23"/>
          <p:cNvSpPr>
            <a:spLocks noChangeArrowheads="1"/>
          </p:cNvSpPr>
          <p:nvPr/>
        </p:nvSpPr>
        <p:spPr bwMode="auto">
          <a:xfrm>
            <a:off x="56165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SW-Architektur</a:t>
            </a:r>
          </a:p>
          <a:p>
            <a:pPr algn="ctr" eaLnBrk="1">
              <a:lnSpc>
                <a:spcPct val="100000"/>
              </a:lnSpc>
            </a:pPr>
            <a:r>
              <a:rPr lang="de-DE" altLang="de-DE" sz="1000" dirty="0" smtClean="0">
                <a:solidFill>
                  <a:srgbClr val="FF0000"/>
                </a:solidFill>
                <a:latin typeface="Droid Sans" charset="0"/>
              </a:rPr>
              <a:t>- Software-Architektur</a:t>
            </a:r>
            <a:endParaRPr lang="de-DE" altLang="de-DE" sz="1000" dirty="0">
              <a:solidFill>
                <a:srgbClr val="FF0000"/>
              </a:solidFill>
              <a:latin typeface="Droid Sans" charset="0"/>
            </a:endParaRPr>
          </a:p>
          <a:p>
            <a:pPr algn="ctr" eaLnBrk="1">
              <a:lnSpc>
                <a:spcPct val="100000"/>
              </a:lnSpc>
            </a:pPr>
            <a:r>
              <a:rPr lang="de-DE" altLang="de-DE" sz="1000" dirty="0">
                <a:solidFill>
                  <a:srgbClr val="FF0000"/>
                </a:solidFill>
                <a:latin typeface="Droid Sans" charset="0"/>
              </a:rPr>
              <a:t>- Design </a:t>
            </a:r>
            <a:r>
              <a:rPr lang="de-DE" altLang="de-DE" sz="1000" dirty="0" smtClean="0">
                <a:solidFill>
                  <a:srgbClr val="FF0000"/>
                </a:solidFill>
                <a:latin typeface="Droid Sans" charset="0"/>
              </a:rPr>
              <a:t>Patterns</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(V + P | Taube/Müller)</a:t>
            </a:r>
            <a:endParaRPr lang="de-DE" altLang="de-DE" sz="1000" dirty="0">
              <a:solidFill>
                <a:srgbClr val="FF0000"/>
              </a:solidFill>
              <a:latin typeface="Droid Sans" charset="0"/>
            </a:endParaRPr>
          </a:p>
        </p:txBody>
      </p:sp>
      <p:sp>
        <p:nvSpPr>
          <p:cNvPr id="61" name="Rectangle 24"/>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2"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a:p>
            <a:pPr algn="ctr" eaLnBrk="1">
              <a:lnSpc>
                <a:spcPct val="100000"/>
              </a:lnSpc>
            </a:pPr>
            <a:r>
              <a:rPr lang="de-DE" altLang="de-DE" sz="1000">
                <a:solidFill>
                  <a:srgbClr val="000000"/>
                </a:solidFill>
                <a:latin typeface="Droid Sans" charset="0"/>
              </a:rPr>
              <a:t>Fremdsprache (V)</a:t>
            </a:r>
          </a:p>
          <a:p>
            <a:pPr algn="ctr" eaLnBrk="1">
              <a:lnSpc>
                <a:spcPct val="100000"/>
              </a:lnSpc>
            </a:pPr>
            <a:r>
              <a:rPr lang="de-DE" altLang="de-DE" sz="1000">
                <a:solidFill>
                  <a:srgbClr val="000000"/>
                </a:solidFill>
                <a:latin typeface="Droid Sans" charset="0"/>
              </a:rPr>
              <a:t>Interkult. Komp. (S) </a:t>
            </a:r>
          </a:p>
        </p:txBody>
      </p:sp>
      <p:sp>
        <p:nvSpPr>
          <p:cNvPr id="63"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4" name="Rectangle 27"/>
          <p:cNvSpPr>
            <a:spLocks noChangeArrowheads="1"/>
          </p:cNvSpPr>
          <p:nvPr/>
        </p:nvSpPr>
        <p:spPr bwMode="auto">
          <a:xfrm>
            <a:off x="38639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5" name="Rectangle 28"/>
          <p:cNvSpPr>
            <a:spLocks noChangeArrowheads="1"/>
          </p:cNvSpPr>
          <p:nvPr/>
        </p:nvSpPr>
        <p:spPr bwMode="auto">
          <a:xfrm>
            <a:off x="56165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6"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7"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8"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Abschl.prüf. MI</a:t>
            </a:r>
          </a:p>
        </p:txBody>
      </p:sp>
      <p:sp>
        <p:nvSpPr>
          <p:cNvPr id="69"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Seminar MI</a:t>
            </a:r>
          </a:p>
          <a:p>
            <a:pPr algn="ctr" eaLnBrk="1">
              <a:lnSpc>
                <a:spcPct val="100000"/>
              </a:lnSpc>
            </a:pPr>
            <a:r>
              <a:rPr lang="de-DE" altLang="de-DE" sz="1000">
                <a:solidFill>
                  <a:srgbClr val="000000"/>
                </a:solidFill>
                <a:latin typeface="Droid Sans" charset="0"/>
              </a:rPr>
              <a:t>Thesis-Seminar (S)</a:t>
            </a:r>
          </a:p>
          <a:p>
            <a:pPr algn="ctr" eaLnBrk="1">
              <a:lnSpc>
                <a:spcPct val="100000"/>
              </a:lnSpc>
            </a:pPr>
            <a:r>
              <a:rPr lang="de-DE" altLang="de-DE" sz="1000">
                <a:solidFill>
                  <a:srgbClr val="000000"/>
                </a:solidFill>
                <a:latin typeface="Droid Sans" charset="0"/>
              </a:rPr>
              <a:t>Wiss. Arbeiten (S)</a:t>
            </a:r>
          </a:p>
        </p:txBody>
      </p:sp>
      <p:sp>
        <p:nvSpPr>
          <p:cNvPr id="70" name="Rectangle 33"/>
          <p:cNvSpPr>
            <a:spLocks noChangeArrowheads="1"/>
          </p:cNvSpPr>
          <p:nvPr/>
        </p:nvSpPr>
        <p:spPr bwMode="auto">
          <a:xfrm>
            <a:off x="56165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71" name="Rectangle 34"/>
          <p:cNvSpPr>
            <a:spLocks noChangeArrowheads="1"/>
          </p:cNvSpPr>
          <p:nvPr/>
        </p:nvSpPr>
        <p:spPr bwMode="auto">
          <a:xfrm>
            <a:off x="20638" y="7042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7</a:t>
            </a:r>
          </a:p>
        </p:txBody>
      </p:sp>
      <p:sp>
        <p:nvSpPr>
          <p:cNvPr id="72"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73" name="Rectangle 3"/>
          <p:cNvSpPr>
            <a:spLocks noChangeArrowheads="1"/>
          </p:cNvSpPr>
          <p:nvPr/>
        </p:nvSpPr>
        <p:spPr bwMode="auto">
          <a:xfrm>
            <a:off x="3863975" y="4906368"/>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a:solidFill>
                  <a:srgbClr val="000000"/>
                </a:solidFill>
                <a:latin typeface="Droid Sans" charset="0"/>
              </a:rPr>
              <a:t>Programmierung</a:t>
            </a:r>
          </a:p>
          <a:p>
            <a:pPr algn="ctr">
              <a:lnSpc>
                <a:spcPct val="100000"/>
              </a:lnSpc>
              <a:defRPr/>
            </a:pPr>
            <a:r>
              <a:rPr lang="de-DE" altLang="de-DE" sz="1000" dirty="0">
                <a:solidFill>
                  <a:srgbClr val="000000"/>
                </a:solidFill>
                <a:latin typeface="Droid Sans" charset="0"/>
              </a:rPr>
              <a:t>Programmieren (V)</a:t>
            </a:r>
          </a:p>
          <a:p>
            <a:pPr algn="ctr">
              <a:lnSpc>
                <a:spcPct val="100000"/>
              </a:lnSpc>
              <a:defRPr/>
            </a:pPr>
            <a:r>
              <a:rPr lang="de-DE" altLang="de-DE" sz="1000" dirty="0">
                <a:solidFill>
                  <a:srgbClr val="000000"/>
                </a:solidFill>
                <a:latin typeface="Droid Sans" charset="0"/>
              </a:rPr>
              <a:t>Programmieren (P</a:t>
            </a:r>
            <a:r>
              <a:rPr lang="de-DE" altLang="de-DE" sz="1000" dirty="0" smtClean="0">
                <a:solidFill>
                  <a:srgbClr val="000000"/>
                </a:solidFill>
                <a:latin typeface="Droid Sans" charset="0"/>
              </a:rPr>
              <a:t>)</a:t>
            </a:r>
            <a:endParaRPr lang="de-DE" altLang="de-DE" sz="1000" dirty="0">
              <a:solidFill>
                <a:srgbClr val="000000"/>
              </a:solidFill>
              <a:latin typeface="Droid Sans" charset="0"/>
            </a:endParaRPr>
          </a:p>
        </p:txBody>
      </p:sp>
      <p:sp>
        <p:nvSpPr>
          <p:cNvPr id="74" name="Rectangle 9"/>
          <p:cNvSpPr>
            <a:spLocks noChangeArrowheads="1"/>
          </p:cNvSpPr>
          <p:nvPr/>
        </p:nvSpPr>
        <p:spPr bwMode="auto">
          <a:xfrm>
            <a:off x="3863975" y="4146749"/>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err="1">
                <a:solidFill>
                  <a:srgbClr val="000000"/>
                </a:solidFill>
                <a:latin typeface="Droid Sans" charset="0"/>
              </a:rPr>
              <a:t>Grundl</a:t>
            </a:r>
            <a:r>
              <a:rPr lang="de-DE" altLang="de-DE" sz="1400" dirty="0">
                <a:solidFill>
                  <a:srgbClr val="000000"/>
                </a:solidFill>
                <a:latin typeface="Droid Sans" charset="0"/>
              </a:rPr>
              <a:t>. int. Syst.</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(V)</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(P</a:t>
            </a:r>
            <a:r>
              <a:rPr lang="de-DE" altLang="de-DE" sz="1000" dirty="0" smtClean="0">
                <a:solidFill>
                  <a:srgbClr val="000000"/>
                </a:solidFill>
                <a:latin typeface="Droid Sans" charset="0"/>
              </a:rPr>
              <a:t>)</a:t>
            </a:r>
            <a:endParaRPr lang="de-DE" altLang="de-DE" sz="1000" dirty="0">
              <a:solidFill>
                <a:srgbClr val="000000"/>
              </a:solidFill>
              <a:latin typeface="Droid Sans" charset="0"/>
            </a:endParaRPr>
          </a:p>
        </p:txBody>
      </p:sp>
      <p:sp>
        <p:nvSpPr>
          <p:cNvPr id="75"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76" name="Rectangle 30"/>
          <p:cNvSpPr>
            <a:spLocks noChangeArrowheads="1"/>
          </p:cNvSpPr>
          <p:nvPr/>
        </p:nvSpPr>
        <p:spPr bwMode="auto">
          <a:xfrm>
            <a:off x="358775" y="5805264"/>
            <a:ext cx="8686800" cy="864096"/>
          </a:xfrm>
          <a:prstGeom prst="rect">
            <a:avLst/>
          </a:prstGeom>
          <a:noFill/>
          <a:ln>
            <a:noFill/>
          </a:ln>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eaLnBrk="1">
              <a:lnSpc>
                <a:spcPct val="100000"/>
              </a:lnSpc>
            </a:pPr>
            <a:r>
              <a:rPr lang="de-DE" altLang="de-DE" sz="1000" dirty="0" smtClean="0">
                <a:solidFill>
                  <a:srgbClr val="000000"/>
                </a:solidFill>
                <a:latin typeface="Droid Sans" charset="0"/>
              </a:rPr>
              <a:t>- Ein Tausch von Programmieren und </a:t>
            </a:r>
            <a:r>
              <a:rPr lang="de-DE" altLang="de-DE" sz="1000" dirty="0" err="1" smtClean="0">
                <a:solidFill>
                  <a:srgbClr val="000000"/>
                </a:solidFill>
                <a:latin typeface="Droid Sans" charset="0"/>
              </a:rPr>
              <a:t>GiS</a:t>
            </a:r>
            <a:r>
              <a:rPr lang="de-DE" altLang="de-DE" sz="1000" dirty="0" smtClean="0">
                <a:solidFill>
                  <a:srgbClr val="000000"/>
                </a:solidFill>
                <a:latin typeface="Droid Sans" charset="0"/>
              </a:rPr>
              <a:t> bei entsprechender Anpassung der Inhalte wurde mehrheitlich abgelehnt</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 Ein Modul Medientheorie mit wiss. Arbeiten und </a:t>
            </a:r>
            <a:r>
              <a:rPr lang="de-DE" altLang="de-DE" sz="1000" dirty="0" err="1" smtClean="0">
                <a:solidFill>
                  <a:srgbClr val="000000"/>
                </a:solidFill>
                <a:latin typeface="Droid Sans" charset="0"/>
              </a:rPr>
              <a:t>Softskills</a:t>
            </a:r>
            <a:r>
              <a:rPr lang="de-DE" altLang="de-DE" sz="1000" dirty="0" smtClean="0">
                <a:solidFill>
                  <a:srgbClr val="000000"/>
                </a:solidFill>
                <a:latin typeface="Droid Sans" charset="0"/>
              </a:rPr>
              <a:t> im 4. Semester wurde mehrheitlich abgelehnt</a:t>
            </a:r>
          </a:p>
          <a:p>
            <a:pPr eaLnBrk="1">
              <a:lnSpc>
                <a:spcPct val="100000"/>
              </a:lnSpc>
            </a:pPr>
            <a:r>
              <a:rPr lang="de-DE" altLang="de-DE" sz="1000" dirty="0" smtClean="0">
                <a:solidFill>
                  <a:srgbClr val="000000"/>
                </a:solidFill>
                <a:latin typeface="Droid Sans" charset="0"/>
              </a:rPr>
              <a:t>- Ersetzt durch Mensch-Maschine-Interaktion</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 Integration eines Lerninhaltes zu UML bei Programmieren und </a:t>
            </a:r>
            <a:r>
              <a:rPr lang="de-DE" altLang="de-DE" sz="1000" dirty="0" err="1" smtClean="0">
                <a:solidFill>
                  <a:srgbClr val="000000"/>
                </a:solidFill>
                <a:latin typeface="Droid Sans" charset="0"/>
              </a:rPr>
              <a:t>GiS</a:t>
            </a:r>
            <a:r>
              <a:rPr lang="de-DE" altLang="de-DE" sz="1000" dirty="0" smtClean="0">
                <a:solidFill>
                  <a:srgbClr val="000000"/>
                </a:solidFill>
                <a:latin typeface="Droid Sans" charset="0"/>
              </a:rPr>
              <a:t> erzielte keinen Konsens</a:t>
            </a:r>
          </a:p>
          <a:p>
            <a:pPr eaLnBrk="1">
              <a:lnSpc>
                <a:spcPct val="100000"/>
              </a:lnSpc>
            </a:pPr>
            <a:r>
              <a:rPr lang="de-DE" altLang="de-DE" sz="1000" dirty="0" smtClean="0">
                <a:solidFill>
                  <a:srgbClr val="000000"/>
                </a:solidFill>
                <a:latin typeface="Droid Sans" charset="0"/>
              </a:rPr>
              <a:t>- Ein weiteres Modul zum Thema „Netzwerke“ einzurichten fand noch keinen Konsens</a:t>
            </a:r>
          </a:p>
          <a:p>
            <a:pPr eaLnBrk="1">
              <a:lnSpc>
                <a:spcPct val="100000"/>
              </a:lnSpc>
            </a:pPr>
            <a:endParaRPr lang="de-DE" altLang="de-DE" sz="1000" dirty="0">
              <a:solidFill>
                <a:srgbClr val="000000"/>
              </a:solidFill>
              <a:latin typeface="Droid Sans" charset="0"/>
            </a:endParaRPr>
          </a:p>
        </p:txBody>
      </p:sp>
    </p:spTree>
    <p:extLst>
      <p:ext uri="{BB962C8B-B14F-4D97-AF65-F5344CB8AC3E}">
        <p14:creationId xmlns:p14="http://schemas.microsoft.com/office/powerpoint/2010/main" val="67004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a:spLocks noGrp="1"/>
          </p:cNvSpPr>
          <p:nvPr>
            <p:ph type="subTitle" idx="1"/>
          </p:nvPr>
        </p:nvSpPr>
        <p:spPr>
          <a:xfrm>
            <a:off x="59376" y="34824"/>
            <a:ext cx="8977119" cy="441848"/>
          </a:xfrm>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Ergebnis (Studien-) Dekane-Sitzung 16.1.2015</a:t>
            </a:r>
            <a:endParaRPr lang="de-DE" altLang="de-DE" dirty="0">
              <a:solidFill>
                <a:srgbClr val="FF0000"/>
              </a:solidFill>
              <a:latin typeface="Droid Sans" charset="0"/>
            </a:endParaRPr>
          </a:p>
          <a:p>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FF0000"/>
                </a:solidFill>
                <a:latin typeface="Droid Sans" charset="0"/>
              </a:rPr>
              <a:t>Medienpsychologie (V)</a:t>
            </a:r>
            <a:endParaRPr lang="de-DE" altLang="de-DE" sz="1000" dirty="0">
              <a:solidFill>
                <a:srgbClr val="FF0000"/>
              </a:solidFill>
              <a:latin typeface="Droid Sans"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err="1">
                <a:solidFill>
                  <a:srgbClr val="000000"/>
                </a:solidFill>
                <a:latin typeface="Droid Sans" charset="0"/>
              </a:rPr>
              <a:t>Mediengest</a:t>
            </a:r>
            <a:r>
              <a:rPr lang="de-DE" altLang="de-DE" sz="1000" dirty="0">
                <a:solidFill>
                  <a:srgbClr val="000000"/>
                </a:solidFill>
                <a:latin typeface="Droid Sans" charset="0"/>
              </a:rPr>
              <a:t>. Vorl. + Prakt</a:t>
            </a:r>
            <a:r>
              <a:rPr lang="de-DE" altLang="de-DE" sz="1000" dirty="0" smtClean="0">
                <a:solidFill>
                  <a:srgbClr val="000000"/>
                </a:solidFill>
                <a:latin typeface="Droid Sans" charset="0"/>
              </a:rPr>
              <a:t>.</a:t>
            </a:r>
          </a:p>
          <a:p>
            <a:pPr algn="ctr" eaLnBrk="1">
              <a:lnSpc>
                <a:spcPct val="100000"/>
              </a:lnSpc>
            </a:pPr>
            <a:endParaRPr lang="de-DE" altLang="de-DE" sz="1000" dirty="0">
              <a:solidFill>
                <a:srgbClr val="000000"/>
              </a:solidFill>
              <a:latin typeface="Droid Sans"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8" name="Rectangle 6"/>
          <p:cNvSpPr>
            <a:spLocks noChangeArrowheads="1"/>
          </p:cNvSpPr>
          <p:nvPr/>
        </p:nvSpPr>
        <p:spPr bwMode="auto">
          <a:xfrm>
            <a:off x="20638"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1</a:t>
            </a: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Medienkonzept.</a:t>
            </a:r>
          </a:p>
          <a:p>
            <a:pPr algn="ctr" eaLnBrk="1">
              <a:lnSpc>
                <a:spcPct val="100000"/>
              </a:lnSpc>
            </a:pPr>
            <a:r>
              <a:rPr lang="de-DE" altLang="de-DE" sz="1000" dirty="0">
                <a:solidFill>
                  <a:srgbClr val="FF0000"/>
                </a:solidFill>
                <a:latin typeface="Droid Sans" charset="0"/>
              </a:rPr>
              <a:t>User Experience Des. </a:t>
            </a:r>
            <a:r>
              <a:rPr lang="de-DE" altLang="de-DE" sz="1000" dirty="0">
                <a:solidFill>
                  <a:srgbClr val="000000"/>
                </a:solidFill>
                <a:latin typeface="Droid Sans" charset="0"/>
              </a:rPr>
              <a:t>(V) </a:t>
            </a:r>
          </a:p>
          <a:p>
            <a:pPr algn="ctr" eaLnBrk="1">
              <a:lnSpc>
                <a:spcPct val="100000"/>
              </a:lnSpc>
            </a:pPr>
            <a:r>
              <a:rPr lang="de-DE" altLang="de-DE" sz="1000" dirty="0" err="1">
                <a:solidFill>
                  <a:srgbClr val="000000"/>
                </a:solidFill>
                <a:latin typeface="Droid Sans" charset="0"/>
              </a:rPr>
              <a:t>Medienk</a:t>
            </a:r>
            <a:r>
              <a:rPr lang="de-DE" altLang="de-DE" sz="1000" dirty="0">
                <a:solidFill>
                  <a:srgbClr val="000000"/>
                </a:solidFill>
                <a:latin typeface="Droid Sans" charset="0"/>
              </a:rPr>
              <a:t>. + Gestaltung (S)</a:t>
            </a:r>
          </a:p>
        </p:txBody>
      </p:sp>
      <p:sp>
        <p:nvSpPr>
          <p:cNvPr id="12" name="Rectangle 12"/>
          <p:cNvSpPr>
            <a:spLocks noChangeArrowheads="1"/>
          </p:cNvSpPr>
          <p:nvPr/>
        </p:nvSpPr>
        <p:spPr bwMode="auto">
          <a:xfrm>
            <a:off x="20638" y="42983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2</a:t>
            </a:r>
          </a:p>
        </p:txBody>
      </p:sp>
      <p:sp>
        <p:nvSpPr>
          <p:cNvPr id="13" name="Rectangle 13"/>
          <p:cNvSpPr>
            <a:spLocks noChangeArrowheads="1"/>
          </p:cNvSpPr>
          <p:nvPr/>
        </p:nvSpPr>
        <p:spPr bwMode="auto">
          <a:xfrm>
            <a:off x="358775" y="3596680"/>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14"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15" name="Rectangle 15"/>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GDV</a:t>
            </a:r>
          </a:p>
          <a:p>
            <a:pPr algn="ctr" eaLnBrk="1">
              <a:lnSpc>
                <a:spcPct val="100000"/>
              </a:lnSpc>
            </a:pPr>
            <a:r>
              <a:rPr lang="de-DE" altLang="de-DE" sz="1000">
                <a:solidFill>
                  <a:srgbClr val="000000"/>
                </a:solidFill>
                <a:latin typeface="Droid Sans" charset="0"/>
              </a:rPr>
              <a:t>Graf. Datenverarb. (V)</a:t>
            </a:r>
          </a:p>
          <a:p>
            <a:pPr algn="ctr" eaLnBrk="1">
              <a:lnSpc>
                <a:spcPct val="100000"/>
              </a:lnSpc>
            </a:pPr>
            <a:r>
              <a:rPr lang="de-DE" altLang="de-DE" sz="1000">
                <a:solidFill>
                  <a:srgbClr val="000000"/>
                </a:solidFill>
                <a:latin typeface="Droid Sans" charset="0"/>
              </a:rPr>
              <a:t>Graf. Datenverarb. (Ü)</a:t>
            </a:r>
          </a:p>
        </p:txBody>
      </p:sp>
      <p:sp>
        <p:nvSpPr>
          <p:cNvPr id="16" name="Rectangle 16"/>
          <p:cNvSpPr>
            <a:spLocks noChangeArrowheads="1"/>
          </p:cNvSpPr>
          <p:nvPr/>
        </p:nvSpPr>
        <p:spPr bwMode="auto">
          <a:xfrm>
            <a:off x="56165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Informatik</a:t>
            </a:r>
          </a:p>
          <a:p>
            <a:pPr algn="ctr" eaLnBrk="1">
              <a:lnSpc>
                <a:spcPct val="100000"/>
              </a:lnSpc>
            </a:pPr>
            <a:r>
              <a:rPr lang="de-DE" altLang="de-DE" sz="1000">
                <a:solidFill>
                  <a:srgbClr val="000000"/>
                </a:solidFill>
                <a:latin typeface="Droid Sans" charset="0"/>
              </a:rPr>
              <a:t>Algorith. + Datenstr. (V) </a:t>
            </a:r>
          </a:p>
          <a:p>
            <a:pPr algn="ctr" eaLnBrk="1">
              <a:lnSpc>
                <a:spcPct val="100000"/>
              </a:lnSpc>
            </a:pPr>
            <a:r>
              <a:rPr lang="de-DE" altLang="de-DE" sz="1000">
                <a:solidFill>
                  <a:srgbClr val="000000"/>
                </a:solidFill>
                <a:latin typeface="Droid Sans" charset="0"/>
              </a:rPr>
              <a:t>Techn. Inform. (V)</a:t>
            </a:r>
          </a:p>
        </p:txBody>
      </p:sp>
      <p:sp>
        <p:nvSpPr>
          <p:cNvPr id="17" name="Rectangle 17"/>
          <p:cNvSpPr>
            <a:spLocks noChangeArrowheads="1"/>
          </p:cNvSpPr>
          <p:nvPr/>
        </p:nvSpPr>
        <p:spPr bwMode="auto">
          <a:xfrm>
            <a:off x="73691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a:t>
            </a:r>
            <a:r>
              <a:rPr lang="de-DE" altLang="de-DE" sz="1400" dirty="0" err="1" smtClean="0">
                <a:solidFill>
                  <a:srgbClr val="FF0000"/>
                </a:solidFill>
                <a:latin typeface="Droid Sans" charset="0"/>
              </a:rPr>
              <a:t>Masch-Int</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(V + P | Wölfel)</a:t>
            </a:r>
          </a:p>
          <a:p>
            <a:pPr algn="ctr" eaLnBrk="1">
              <a:lnSpc>
                <a:spcPct val="100000"/>
              </a:lnSpc>
            </a:pPr>
            <a:r>
              <a:rPr lang="de-DE" altLang="de-DE" sz="1000" i="1" dirty="0">
                <a:solidFill>
                  <a:srgbClr val="FF0000"/>
                </a:solidFill>
                <a:latin typeface="Droid Sans" charset="0"/>
              </a:rPr>
              <a:t>ggf. gemeinsam mit </a:t>
            </a:r>
            <a:r>
              <a:rPr lang="de-DE" altLang="de-DE" sz="1000" i="1" dirty="0" smtClean="0">
                <a:solidFill>
                  <a:srgbClr val="FF0000"/>
                </a:solidFill>
                <a:latin typeface="Droid Sans" charset="0"/>
              </a:rPr>
              <a:t>MKB</a:t>
            </a:r>
            <a:endParaRPr lang="de-DE" altLang="de-DE" sz="1000" i="1" dirty="0">
              <a:solidFill>
                <a:srgbClr val="FF0000"/>
              </a:solidFill>
              <a:latin typeface="Droid Sans" charset="0"/>
            </a:endParaRPr>
          </a:p>
        </p:txBody>
      </p:sp>
      <p:sp>
        <p:nvSpPr>
          <p:cNvPr id="18" name="Rectangle 18"/>
          <p:cNvSpPr>
            <a:spLocks noChangeArrowheads="1"/>
          </p:cNvSpPr>
          <p:nvPr/>
        </p:nvSpPr>
        <p:spPr bwMode="auto">
          <a:xfrm>
            <a:off x="20638" y="360938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3</a:t>
            </a:r>
          </a:p>
        </p:txBody>
      </p:sp>
      <p:sp>
        <p:nvSpPr>
          <p:cNvPr id="19" name="Rectangle 19"/>
          <p:cNvSpPr>
            <a:spLocks noChangeArrowheads="1"/>
          </p:cNvSpPr>
          <p:nvPr/>
        </p:nvSpPr>
        <p:spPr bwMode="auto">
          <a:xfrm>
            <a:off x="20638" y="299184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4</a:t>
            </a:r>
          </a:p>
        </p:txBody>
      </p:sp>
      <p:sp>
        <p:nvSpPr>
          <p:cNvPr id="20" name="Rectangle 20"/>
          <p:cNvSpPr>
            <a:spLocks noChangeArrowheads="1"/>
          </p:cNvSpPr>
          <p:nvPr/>
        </p:nvSpPr>
        <p:spPr bwMode="auto">
          <a:xfrm>
            <a:off x="20638" y="2226668"/>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5</a:t>
            </a:r>
          </a:p>
        </p:txBody>
      </p:sp>
      <p:sp>
        <p:nvSpPr>
          <p:cNvPr id="21" name="Rectangle 21"/>
          <p:cNvSpPr>
            <a:spLocks noChangeArrowheads="1"/>
          </p:cNvSpPr>
          <p:nvPr/>
        </p:nvSpPr>
        <p:spPr bwMode="auto">
          <a:xfrm>
            <a:off x="20638" y="145673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6</a:t>
            </a:r>
          </a:p>
        </p:txBody>
      </p:sp>
      <p:sp>
        <p:nvSpPr>
          <p:cNvPr id="22"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a:t>
            </a:r>
            <a:r>
              <a:rPr lang="de-DE" altLang="de-DE" sz="1400" dirty="0" err="1" smtClean="0">
                <a:solidFill>
                  <a:srgbClr val="FF0000"/>
                </a:solidFill>
                <a:latin typeface="Droid Sans" charset="0"/>
              </a:rPr>
              <a:t>Anwend</a:t>
            </a:r>
            <a:r>
              <a:rPr lang="de-DE" altLang="de-DE" sz="1400" dirty="0" smtClean="0">
                <a:solidFill>
                  <a:srgbClr val="FF0000"/>
                </a:solidFill>
                <a:latin typeface="Droid Sans" charset="0"/>
              </a:rPr>
              <a:t>.</a:t>
            </a:r>
          </a:p>
          <a:p>
            <a:pPr algn="ctr" eaLnBrk="1">
              <a:lnSpc>
                <a:spcPct val="100000"/>
              </a:lnSpc>
            </a:pPr>
            <a:r>
              <a:rPr lang="de-DE" altLang="de-DE" sz="1000" dirty="0" smtClean="0">
                <a:solidFill>
                  <a:srgbClr val="FF0000"/>
                </a:solidFill>
                <a:latin typeface="Droid Sans" charset="0"/>
              </a:rPr>
              <a:t>- Datenbanken</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a:solidFill>
                  <a:srgbClr val="FF0000"/>
                </a:solidFill>
                <a:latin typeface="Droid Sans" charset="0"/>
              </a:rPr>
              <a:t>- Verteilte </a:t>
            </a:r>
            <a:r>
              <a:rPr lang="de-DE" altLang="de-DE" sz="1000" dirty="0" smtClean="0">
                <a:solidFill>
                  <a:srgbClr val="FF0000"/>
                </a:solidFill>
                <a:latin typeface="Droid Sans" charset="0"/>
              </a:rPr>
              <a:t>Anwendungen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(V + P | </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23" name="Rectangle 23"/>
          <p:cNvSpPr>
            <a:spLocks noChangeArrowheads="1"/>
          </p:cNvSpPr>
          <p:nvPr/>
        </p:nvSpPr>
        <p:spPr bwMode="auto">
          <a:xfrm>
            <a:off x="56165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SW-Architektur</a:t>
            </a:r>
          </a:p>
          <a:p>
            <a:pPr algn="ctr" eaLnBrk="1">
              <a:lnSpc>
                <a:spcPct val="100000"/>
              </a:lnSpc>
            </a:pPr>
            <a:r>
              <a:rPr lang="de-DE" altLang="de-DE" sz="1000" dirty="0" smtClean="0">
                <a:solidFill>
                  <a:srgbClr val="FF0000"/>
                </a:solidFill>
                <a:latin typeface="Droid Sans" charset="0"/>
              </a:rPr>
              <a:t>- Software-Architektur</a:t>
            </a:r>
            <a:endParaRPr lang="de-DE" altLang="de-DE" sz="1000" dirty="0">
              <a:solidFill>
                <a:srgbClr val="FF0000"/>
              </a:solidFill>
              <a:latin typeface="Droid Sans" charset="0"/>
            </a:endParaRPr>
          </a:p>
          <a:p>
            <a:pPr algn="ctr" eaLnBrk="1">
              <a:lnSpc>
                <a:spcPct val="100000"/>
              </a:lnSpc>
            </a:pPr>
            <a:r>
              <a:rPr lang="de-DE" altLang="de-DE" sz="1000" dirty="0">
                <a:solidFill>
                  <a:srgbClr val="FF0000"/>
                </a:solidFill>
                <a:latin typeface="Droid Sans" charset="0"/>
              </a:rPr>
              <a:t>- Design </a:t>
            </a:r>
            <a:r>
              <a:rPr lang="de-DE" altLang="de-DE" sz="1000" dirty="0" smtClean="0">
                <a:solidFill>
                  <a:srgbClr val="FF0000"/>
                </a:solidFill>
                <a:latin typeface="Droid Sans" charset="0"/>
              </a:rPr>
              <a:t>Patterns</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(V + P | Taube/Müller)</a:t>
            </a:r>
            <a:endParaRPr lang="de-DE" altLang="de-DE" sz="1000" dirty="0">
              <a:solidFill>
                <a:srgbClr val="FF0000"/>
              </a:solidFill>
              <a:latin typeface="Droid Sans" charset="0"/>
            </a:endParaRPr>
          </a:p>
        </p:txBody>
      </p:sp>
      <p:sp>
        <p:nvSpPr>
          <p:cNvPr id="26"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7" name="Rectangle 27"/>
          <p:cNvSpPr>
            <a:spLocks noChangeArrowheads="1"/>
          </p:cNvSpPr>
          <p:nvPr/>
        </p:nvSpPr>
        <p:spPr bwMode="auto">
          <a:xfrm>
            <a:off x="38639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8" name="Rectangle 28"/>
          <p:cNvSpPr>
            <a:spLocks noChangeArrowheads="1"/>
          </p:cNvSpPr>
          <p:nvPr/>
        </p:nvSpPr>
        <p:spPr bwMode="auto">
          <a:xfrm>
            <a:off x="56165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9"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30"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31"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32"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Seminar </a:t>
            </a:r>
            <a:r>
              <a:rPr lang="de-DE" altLang="de-DE" sz="1400" dirty="0" smtClean="0">
                <a:solidFill>
                  <a:srgbClr val="000000"/>
                </a:solidFill>
                <a:latin typeface="Droid Sans" charset="0"/>
              </a:rPr>
              <a:t>MI</a:t>
            </a:r>
            <a:endParaRPr lang="de-DE" altLang="de-DE" sz="1000" dirty="0">
              <a:solidFill>
                <a:srgbClr val="000000"/>
              </a:solidFill>
              <a:latin typeface="Droid Sans" charset="0"/>
            </a:endParaRPr>
          </a:p>
        </p:txBody>
      </p:sp>
      <p:sp>
        <p:nvSpPr>
          <p:cNvPr id="33" name="Rectangle 33"/>
          <p:cNvSpPr>
            <a:spLocks noChangeArrowheads="1"/>
          </p:cNvSpPr>
          <p:nvPr/>
        </p:nvSpPr>
        <p:spPr bwMode="auto">
          <a:xfrm>
            <a:off x="56165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34" name="Rectangle 34"/>
          <p:cNvSpPr>
            <a:spLocks noChangeArrowheads="1"/>
          </p:cNvSpPr>
          <p:nvPr/>
        </p:nvSpPr>
        <p:spPr bwMode="auto">
          <a:xfrm>
            <a:off x="20638" y="7042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7</a:t>
            </a:r>
          </a:p>
        </p:txBody>
      </p:sp>
      <p:sp>
        <p:nvSpPr>
          <p:cNvPr id="35"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36" name="Rectangle 3"/>
          <p:cNvSpPr>
            <a:spLocks noChangeArrowheads="1"/>
          </p:cNvSpPr>
          <p:nvPr/>
        </p:nvSpPr>
        <p:spPr bwMode="auto">
          <a:xfrm>
            <a:off x="3863975" y="4906368"/>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a:solidFill>
                  <a:srgbClr val="000000"/>
                </a:solidFill>
                <a:latin typeface="Droid Sans" charset="0"/>
              </a:rPr>
              <a:t>Programmierung</a:t>
            </a:r>
          </a:p>
          <a:p>
            <a:pPr algn="ctr">
              <a:lnSpc>
                <a:spcPct val="100000"/>
              </a:lnSpc>
              <a:defRPr/>
            </a:pPr>
            <a:r>
              <a:rPr lang="de-DE" altLang="de-DE" sz="1000" dirty="0">
                <a:solidFill>
                  <a:srgbClr val="000000"/>
                </a:solidFill>
                <a:latin typeface="Droid Sans" charset="0"/>
              </a:rPr>
              <a:t>Programmieren (V)</a:t>
            </a:r>
          </a:p>
          <a:p>
            <a:pPr algn="ctr">
              <a:lnSpc>
                <a:spcPct val="100000"/>
              </a:lnSpc>
              <a:defRPr/>
            </a:pPr>
            <a:r>
              <a:rPr lang="de-DE" altLang="de-DE" sz="1000" dirty="0">
                <a:solidFill>
                  <a:srgbClr val="000000"/>
                </a:solidFill>
                <a:latin typeface="Droid Sans" charset="0"/>
              </a:rPr>
              <a:t>Programmieren (P</a:t>
            </a:r>
            <a:r>
              <a:rPr lang="de-DE" altLang="de-DE" sz="1000" dirty="0" smtClean="0">
                <a:solidFill>
                  <a:srgbClr val="000000"/>
                </a:solidFill>
                <a:latin typeface="Droid Sans" charset="0"/>
              </a:rPr>
              <a:t>)</a:t>
            </a:r>
            <a:endParaRPr lang="de-DE" altLang="de-DE" sz="1000" dirty="0">
              <a:solidFill>
                <a:srgbClr val="000000"/>
              </a:solidFill>
              <a:latin typeface="Droid Sans" charset="0"/>
            </a:endParaRPr>
          </a:p>
        </p:txBody>
      </p:sp>
      <p:sp>
        <p:nvSpPr>
          <p:cNvPr id="37" name="Rectangle 9"/>
          <p:cNvSpPr>
            <a:spLocks noChangeArrowheads="1"/>
          </p:cNvSpPr>
          <p:nvPr/>
        </p:nvSpPr>
        <p:spPr bwMode="auto">
          <a:xfrm>
            <a:off x="3863975" y="4146749"/>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err="1">
                <a:solidFill>
                  <a:srgbClr val="000000"/>
                </a:solidFill>
                <a:latin typeface="Droid Sans" charset="0"/>
              </a:rPr>
              <a:t>Grundl</a:t>
            </a:r>
            <a:r>
              <a:rPr lang="de-DE" altLang="de-DE" sz="1400" dirty="0">
                <a:solidFill>
                  <a:srgbClr val="000000"/>
                </a:solidFill>
                <a:latin typeface="Droid Sans" charset="0"/>
              </a:rPr>
              <a:t>. int. Syst.</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(V)</a:t>
            </a:r>
          </a:p>
          <a:p>
            <a:pPr algn="ctr">
              <a:lnSpc>
                <a:spcPct val="100000"/>
              </a:lnSpc>
              <a:defRPr/>
            </a:pPr>
            <a:r>
              <a:rPr lang="de-DE" altLang="de-DE" sz="1000" dirty="0" err="1">
                <a:solidFill>
                  <a:srgbClr val="000000"/>
                </a:solidFill>
                <a:latin typeface="Droid Sans" charset="0"/>
              </a:rPr>
              <a:t>Grundl</a:t>
            </a:r>
            <a:r>
              <a:rPr lang="de-DE" altLang="de-DE" sz="1000" dirty="0">
                <a:solidFill>
                  <a:srgbClr val="000000"/>
                </a:solidFill>
                <a:latin typeface="Droid Sans" charset="0"/>
              </a:rPr>
              <a:t>. int. Systeme (P</a:t>
            </a:r>
            <a:r>
              <a:rPr lang="de-DE" altLang="de-DE" sz="1000" dirty="0" smtClean="0">
                <a:solidFill>
                  <a:srgbClr val="000000"/>
                </a:solidFill>
                <a:latin typeface="Droid Sans" charset="0"/>
              </a:rPr>
              <a:t>)</a:t>
            </a:r>
            <a:endParaRPr lang="de-DE" altLang="de-DE" sz="1000" dirty="0">
              <a:solidFill>
                <a:srgbClr val="000000"/>
              </a:solidFill>
              <a:latin typeface="Droid Sans" charset="0"/>
            </a:endParaRPr>
          </a:p>
        </p:txBody>
      </p:sp>
      <p:sp>
        <p:nvSpPr>
          <p:cNvPr id="3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39" name="Rectangle 30"/>
          <p:cNvSpPr>
            <a:spLocks noChangeArrowheads="1"/>
          </p:cNvSpPr>
          <p:nvPr/>
        </p:nvSpPr>
        <p:spPr bwMode="auto">
          <a:xfrm>
            <a:off x="358775" y="5805264"/>
            <a:ext cx="8686800" cy="864096"/>
          </a:xfrm>
          <a:prstGeom prst="rect">
            <a:avLst/>
          </a:prstGeom>
          <a:noFill/>
          <a:ln>
            <a:noFill/>
          </a:ln>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Einrichtung zweier zusätzlicher Pflichtfächer</a:t>
            </a:r>
          </a:p>
          <a:p>
            <a:pPr marL="171450" indent="-171450" eaLnBrk="1">
              <a:lnSpc>
                <a:spcPct val="100000"/>
              </a:lnSpc>
              <a:buFontTx/>
              <a:buChar char="-"/>
            </a:pPr>
            <a:r>
              <a:rPr lang="de-DE" altLang="de-DE" sz="1000" dirty="0" smtClean="0">
                <a:solidFill>
                  <a:srgbClr val="000000"/>
                </a:solidFill>
                <a:latin typeface="Droid Sans" charset="0"/>
              </a:rPr>
              <a:t>Abschlussprüfung entfällt -&gt; weiteres WPM</a:t>
            </a:r>
          </a:p>
          <a:p>
            <a:pPr marL="171450" indent="-171450" eaLnBrk="1">
              <a:lnSpc>
                <a:spcPct val="100000"/>
              </a:lnSpc>
              <a:buFontTx/>
              <a:buChar char="-"/>
            </a:pPr>
            <a:r>
              <a:rPr lang="de-DE" altLang="de-DE" sz="1000" dirty="0" smtClean="0">
                <a:solidFill>
                  <a:srgbClr val="000000"/>
                </a:solidFill>
                <a:latin typeface="Droid Sans" charset="0"/>
              </a:rPr>
              <a:t>Fremdsprache entfällt -&gt; Medientheorie</a:t>
            </a:r>
          </a:p>
          <a:p>
            <a:pPr marL="171450" indent="-171450" eaLnBrk="1">
              <a:lnSpc>
                <a:spcPct val="100000"/>
              </a:lnSpc>
              <a:buFontTx/>
              <a:buChar char="-"/>
            </a:pPr>
            <a:r>
              <a:rPr lang="de-DE" altLang="de-DE" sz="1000" dirty="0" smtClean="0">
                <a:solidFill>
                  <a:srgbClr val="000000"/>
                </a:solidFill>
                <a:latin typeface="Droid Sans" charset="0"/>
              </a:rPr>
              <a:t>Medien Management und Mensch-Maschine-Interaktion ausgewiesen als „Schnittstelle“ MIB/OMB und MIB/MKB mit Informatikanteil</a:t>
            </a:r>
          </a:p>
          <a:p>
            <a:pPr marL="171450" indent="-171450" eaLnBrk="1">
              <a:lnSpc>
                <a:spcPct val="100000"/>
              </a:lnSpc>
              <a:buFontTx/>
              <a:buChar char="-"/>
            </a:pPr>
            <a:r>
              <a:rPr lang="de-DE" altLang="de-DE" sz="1000" dirty="0" smtClean="0">
                <a:solidFill>
                  <a:srgbClr val="000000"/>
                </a:solidFill>
                <a:latin typeface="Droid Sans" charset="0"/>
              </a:rPr>
              <a:t>Vorschlag Medienrecht bei Allg. BWL ersetzt durch Medienpsychologie analog MKB</a:t>
            </a:r>
          </a:p>
          <a:p>
            <a:pPr eaLnBrk="1">
              <a:lnSpc>
                <a:spcPct val="100000"/>
              </a:lnSpc>
            </a:pPr>
            <a:endParaRPr lang="de-DE" altLang="de-DE" sz="1000" dirty="0">
              <a:solidFill>
                <a:srgbClr val="000000"/>
              </a:solidFill>
              <a:latin typeface="Droid Sans" charset="0"/>
            </a:endParaRPr>
          </a:p>
        </p:txBody>
      </p:sp>
      <p:sp>
        <p:nvSpPr>
          <p:cNvPr id="40" name="Rectangle 17"/>
          <p:cNvSpPr>
            <a:spLocks noChangeArrowheads="1"/>
          </p:cNvSpPr>
          <p:nvPr/>
        </p:nvSpPr>
        <p:spPr bwMode="auto">
          <a:xfrm>
            <a:off x="73691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Medien </a:t>
            </a:r>
            <a:r>
              <a:rPr lang="de-DE" altLang="de-DE" sz="1400" dirty="0" err="1" smtClean="0">
                <a:solidFill>
                  <a:srgbClr val="FF0000"/>
                </a:solidFill>
                <a:latin typeface="Droid Sans" charset="0"/>
              </a:rPr>
              <a:t>Manag</a:t>
            </a:r>
            <a:r>
              <a:rPr lang="de-DE" altLang="de-DE" sz="1400" dirty="0" smtClean="0">
                <a:solidFill>
                  <a:srgbClr val="FF0000"/>
                </a:solidFill>
                <a:latin typeface="Droid Sans" charset="0"/>
              </a:rPr>
              <a:t>.</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mit Content Management</a:t>
            </a:r>
          </a:p>
          <a:p>
            <a:pPr algn="ctr" eaLnBrk="1">
              <a:lnSpc>
                <a:spcPct val="100000"/>
              </a:lnSpc>
            </a:pPr>
            <a:r>
              <a:rPr lang="de-DE" altLang="de-DE" sz="1000" i="1" dirty="0" smtClean="0">
                <a:solidFill>
                  <a:srgbClr val="FF0000"/>
                </a:solidFill>
                <a:latin typeface="Droid Sans" charset="0"/>
              </a:rPr>
              <a:t>ggf. gemeinsam mit OMB</a:t>
            </a:r>
          </a:p>
          <a:p>
            <a:pPr algn="ctr" eaLnBrk="1">
              <a:lnSpc>
                <a:spcPct val="100000"/>
              </a:lnSpc>
            </a:pPr>
            <a:endParaRPr lang="de-DE" altLang="de-DE" sz="1000" i="1" dirty="0">
              <a:solidFill>
                <a:srgbClr val="FF0000"/>
              </a:solidFill>
              <a:latin typeface="Droid Sans" charset="0"/>
            </a:endParaRPr>
          </a:p>
        </p:txBody>
      </p:sp>
      <p:sp>
        <p:nvSpPr>
          <p:cNvPr id="41" name="Rectangle 17"/>
          <p:cNvSpPr>
            <a:spLocks noChangeArrowheads="1"/>
          </p:cNvSpPr>
          <p:nvPr/>
        </p:nvSpPr>
        <p:spPr bwMode="auto">
          <a:xfrm>
            <a:off x="358775"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FF0000"/>
                </a:solidFill>
                <a:latin typeface="Droid Sans" charset="0"/>
              </a:rPr>
              <a:t>Medientheorie</a:t>
            </a:r>
          </a:p>
          <a:p>
            <a:pPr algn="ctr" eaLnBrk="1">
              <a:lnSpc>
                <a:spcPct val="100000"/>
              </a:lnSpc>
            </a:pPr>
            <a:r>
              <a:rPr lang="de-DE" altLang="de-DE" sz="1000" dirty="0">
                <a:solidFill>
                  <a:srgbClr val="FF0000"/>
                </a:solidFill>
                <a:latin typeface="Droid Sans" charset="0"/>
              </a:rPr>
              <a:t>Wiss. Arbeiten (S)</a:t>
            </a:r>
          </a:p>
          <a:p>
            <a:pPr algn="ctr" eaLnBrk="1">
              <a:lnSpc>
                <a:spcPct val="100000"/>
              </a:lnSpc>
            </a:pPr>
            <a:r>
              <a:rPr lang="de-DE" altLang="de-DE" sz="1000" dirty="0">
                <a:solidFill>
                  <a:srgbClr val="FF0000"/>
                </a:solidFill>
                <a:latin typeface="Droid Sans" charset="0"/>
              </a:rPr>
              <a:t>Soft Skills (S)</a:t>
            </a:r>
          </a:p>
          <a:p>
            <a:pPr algn="ctr" eaLnBrk="1">
              <a:lnSpc>
                <a:spcPct val="100000"/>
              </a:lnSpc>
            </a:pPr>
            <a:r>
              <a:rPr lang="de-DE" altLang="de-DE" sz="1000" dirty="0">
                <a:solidFill>
                  <a:srgbClr val="FF0000"/>
                </a:solidFill>
                <a:latin typeface="Droid Sans" charset="0"/>
              </a:rPr>
              <a:t>Medienrecht (V)</a:t>
            </a:r>
          </a:p>
        </p:txBody>
      </p:sp>
    </p:spTree>
    <p:extLst>
      <p:ext uri="{BB962C8B-B14F-4D97-AF65-F5344CB8AC3E}">
        <p14:creationId xmlns:p14="http://schemas.microsoft.com/office/powerpoint/2010/main" val="3757996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Kernkompetenz der Medieninformatiker</a:t>
            </a:r>
            <a:endParaRPr lang="de-DE" dirty="0"/>
          </a:p>
        </p:txBody>
      </p:sp>
      <p:sp>
        <p:nvSpPr>
          <p:cNvPr id="3" name="Rechteck 2"/>
          <p:cNvSpPr/>
          <p:nvPr/>
        </p:nvSpPr>
        <p:spPr>
          <a:xfrm>
            <a:off x="1115616" y="1305342"/>
            <a:ext cx="7128792" cy="4247317"/>
          </a:xfrm>
          <a:prstGeom prst="rect">
            <a:avLst/>
          </a:prstGeom>
        </p:spPr>
        <p:txBody>
          <a:bodyPr wrap="square">
            <a:spAutoFit/>
          </a:bodyPr>
          <a:lstStyle/>
          <a:p>
            <a:pPr algn="ctr"/>
            <a:r>
              <a:rPr lang="de-DE" sz="3600" dirty="0" smtClean="0"/>
              <a:t>Entwicklung </a:t>
            </a:r>
          </a:p>
          <a:p>
            <a:pPr algn="ctr"/>
            <a:r>
              <a:rPr lang="de-DE" sz="3600" dirty="0" smtClean="0"/>
              <a:t>von Mediensystemen</a:t>
            </a:r>
          </a:p>
          <a:p>
            <a:pPr algn="ctr"/>
            <a:r>
              <a:rPr lang="de-DE" sz="3600" dirty="0" smtClean="0"/>
              <a:t>und Medienanwendungen</a:t>
            </a:r>
          </a:p>
          <a:p>
            <a:pPr algn="ctr"/>
            <a:r>
              <a:rPr lang="de-DE" sz="3600" dirty="0" smtClean="0"/>
              <a:t>mit den Methoden und Werkzeugen der Informatik.</a:t>
            </a:r>
          </a:p>
          <a:p>
            <a:pPr algn="ctr"/>
            <a:endParaRPr lang="de-DE" dirty="0" smtClean="0"/>
          </a:p>
          <a:p>
            <a:pPr algn="ctr"/>
            <a:endParaRPr lang="de-DE" dirty="0"/>
          </a:p>
          <a:p>
            <a:pPr algn="ctr"/>
            <a:endParaRPr lang="de-DE" dirty="0"/>
          </a:p>
          <a:p>
            <a:pPr algn="ctr"/>
            <a:r>
              <a:rPr lang="de-DE" dirty="0" smtClean="0"/>
              <a:t>Mediensysteme/Medienanwendungen:</a:t>
            </a:r>
          </a:p>
          <a:p>
            <a:pPr algn="ctr"/>
            <a:r>
              <a:rPr lang="de-DE" dirty="0" smtClean="0"/>
              <a:t>Es findet eine Mensch-Maschine Interaktion statt.</a:t>
            </a:r>
          </a:p>
        </p:txBody>
      </p:sp>
    </p:spTree>
    <p:extLst>
      <p:ext uri="{BB962C8B-B14F-4D97-AF65-F5344CB8AC3E}">
        <p14:creationId xmlns:p14="http://schemas.microsoft.com/office/powerpoint/2010/main" val="1049581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Organisation von Wahlpflichtmodulen in Kompetenzfelder (</a:t>
            </a:r>
            <a:r>
              <a:rPr lang="de-DE" dirty="0" err="1" smtClean="0"/>
              <a:t>Schwerpunkte,Cluster</a:t>
            </a:r>
            <a:r>
              <a:rPr lang="de-DE" dirty="0" smtClean="0"/>
              <a:t>)</a:t>
            </a:r>
            <a:endParaRPr lang="de-DE" dirty="0"/>
          </a:p>
        </p:txBody>
      </p:sp>
      <p:sp>
        <p:nvSpPr>
          <p:cNvPr id="3" name="Rechteck 2"/>
          <p:cNvSpPr/>
          <p:nvPr/>
        </p:nvSpPr>
        <p:spPr>
          <a:xfrm>
            <a:off x="1115616" y="1305342"/>
            <a:ext cx="7128792" cy="4247317"/>
          </a:xfrm>
          <a:prstGeom prst="rect">
            <a:avLst/>
          </a:prstGeom>
        </p:spPr>
        <p:txBody>
          <a:bodyPr wrap="square">
            <a:spAutoFit/>
          </a:bodyPr>
          <a:lstStyle/>
          <a:p>
            <a:r>
              <a:rPr lang="de-DE" dirty="0"/>
              <a:t>Verschiedene </a:t>
            </a:r>
            <a:r>
              <a:rPr lang="de-DE" dirty="0" smtClean="0"/>
              <a:t>WPM/WPV </a:t>
            </a:r>
            <a:r>
              <a:rPr lang="de-DE" dirty="0"/>
              <a:t>werden Kompetenzfeldern zugeordnet</a:t>
            </a:r>
          </a:p>
          <a:p>
            <a:pPr marL="285750" indent="-285750">
              <a:buFont typeface="Arial" panose="020B0604020202020204" pitchFamily="34" charset="0"/>
              <a:buChar char="•"/>
            </a:pPr>
            <a:r>
              <a:rPr lang="de-DE" dirty="0"/>
              <a:t>Fakultät stellt bei Abschluss des Studiums Zertifikate aus</a:t>
            </a:r>
          </a:p>
          <a:p>
            <a:pPr marL="285750" indent="-285750">
              <a:buFont typeface="Arial" panose="020B0604020202020204" pitchFamily="34" charset="0"/>
              <a:buChar char="•"/>
            </a:pPr>
            <a:r>
              <a:rPr lang="de-DE" dirty="0"/>
              <a:t>Nachweis einer bestimmten Anzahl von </a:t>
            </a:r>
            <a:r>
              <a:rPr lang="de-DE" dirty="0" smtClean="0"/>
              <a:t>ECTS eines </a:t>
            </a:r>
            <a:r>
              <a:rPr lang="de-DE" dirty="0"/>
              <a:t>Kompetenzfeldes</a:t>
            </a:r>
          </a:p>
          <a:p>
            <a:endParaRPr lang="de-DE" dirty="0"/>
          </a:p>
          <a:p>
            <a:endParaRPr lang="de-DE" dirty="0" smtClean="0"/>
          </a:p>
          <a:p>
            <a:endParaRPr lang="de-DE" dirty="0"/>
          </a:p>
          <a:p>
            <a:r>
              <a:rPr lang="de-DE" dirty="0" smtClean="0"/>
              <a:t>Vorteile</a:t>
            </a:r>
            <a:endParaRPr lang="de-DE" dirty="0"/>
          </a:p>
          <a:p>
            <a:pPr marL="285750" indent="-285750">
              <a:buFont typeface="Arial" panose="020B0604020202020204" pitchFamily="34" charset="0"/>
              <a:buChar char="•"/>
            </a:pPr>
            <a:r>
              <a:rPr lang="de-DE" dirty="0"/>
              <a:t>Führung für Studierende</a:t>
            </a:r>
          </a:p>
          <a:p>
            <a:pPr marL="285750" indent="-285750">
              <a:buFont typeface="Arial" panose="020B0604020202020204" pitchFamily="34" charset="0"/>
              <a:buChar char="•"/>
            </a:pPr>
            <a:r>
              <a:rPr lang="de-DE" dirty="0"/>
              <a:t>Zertifizierter </a:t>
            </a:r>
            <a:r>
              <a:rPr lang="de-DE" dirty="0" smtClean="0"/>
              <a:t>Schwerpunkt</a:t>
            </a:r>
          </a:p>
          <a:p>
            <a:pPr marL="285750" indent="-285750">
              <a:buFont typeface="Arial" panose="020B0604020202020204" pitchFamily="34" charset="0"/>
              <a:buChar char="•"/>
            </a:pPr>
            <a:r>
              <a:rPr lang="de-DE" dirty="0" smtClean="0"/>
              <a:t>Außendarstellung</a:t>
            </a:r>
            <a:endParaRPr lang="de-DE" dirty="0"/>
          </a:p>
          <a:p>
            <a:pPr marL="285750" indent="-285750">
              <a:buFont typeface="Arial" panose="020B0604020202020204" pitchFamily="34" charset="0"/>
              <a:buChar char="•"/>
            </a:pPr>
            <a:r>
              <a:rPr lang="de-DE" dirty="0"/>
              <a:t>Gleichmäßigere Auslastung der WPM</a:t>
            </a:r>
          </a:p>
          <a:p>
            <a:pPr marL="285750" indent="-285750">
              <a:buFont typeface="Arial" panose="020B0604020202020204" pitchFamily="34" charset="0"/>
              <a:buChar char="•"/>
            </a:pPr>
            <a:r>
              <a:rPr lang="de-DE" dirty="0"/>
              <a:t>Abstimmung der WPM, Kommunikation unter Lehrenden</a:t>
            </a:r>
          </a:p>
          <a:p>
            <a:pPr marL="285750" indent="-285750">
              <a:buFont typeface="Arial" panose="020B0604020202020204" pitchFamily="34" charset="0"/>
              <a:buChar char="•"/>
            </a:pPr>
            <a:r>
              <a:rPr lang="de-DE" dirty="0"/>
              <a:t>Zusammenarbeit verschiedener Fakultäten</a:t>
            </a:r>
          </a:p>
          <a:p>
            <a:pPr marL="285750" indent="-285750">
              <a:buFont typeface="Arial" panose="020B0604020202020204" pitchFamily="34" charset="0"/>
              <a:buChar char="•"/>
            </a:pPr>
            <a:r>
              <a:rPr lang="de-DE" dirty="0"/>
              <a:t>Geringer administrativer </a:t>
            </a:r>
            <a:r>
              <a:rPr lang="de-DE" dirty="0" smtClean="0"/>
              <a:t>Aufwand, keine Aktivität des Prüfungsamtes</a:t>
            </a:r>
          </a:p>
          <a:p>
            <a:pPr marL="285750" indent="-285750">
              <a:buFont typeface="Arial" panose="020B0604020202020204" pitchFamily="34" charset="0"/>
              <a:buChar char="•"/>
            </a:pPr>
            <a:r>
              <a:rPr lang="de-DE" dirty="0" smtClean="0"/>
              <a:t>Es kann auch nicht zugeordnete WPM geben</a:t>
            </a:r>
          </a:p>
        </p:txBody>
      </p:sp>
    </p:spTree>
    <p:extLst>
      <p:ext uri="{BB962C8B-B14F-4D97-AF65-F5344CB8AC3E}">
        <p14:creationId xmlns:p14="http://schemas.microsoft.com/office/powerpoint/2010/main" val="1816538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449882" y="3771617"/>
            <a:ext cx="3456384" cy="1169551"/>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Games</a:t>
            </a:r>
          </a:p>
          <a:p>
            <a:r>
              <a:rPr lang="de-DE" sz="1400" dirty="0"/>
              <a:t>Computerspielanalyse / Narration in Games</a:t>
            </a:r>
          </a:p>
          <a:p>
            <a:r>
              <a:rPr lang="de-DE" sz="1400" dirty="0"/>
              <a:t>Gamedesign Workshop</a:t>
            </a:r>
          </a:p>
          <a:p>
            <a:r>
              <a:rPr lang="de-DE" sz="1400" dirty="0"/>
              <a:t>Spieleentwicklung</a:t>
            </a:r>
          </a:p>
          <a:p>
            <a:r>
              <a:rPr lang="de-DE" sz="1400" dirty="0" err="1"/>
              <a:t>Character</a:t>
            </a:r>
            <a:r>
              <a:rPr lang="de-DE" sz="1400" dirty="0"/>
              <a:t> Design &amp; Animation</a:t>
            </a:r>
          </a:p>
        </p:txBody>
      </p:sp>
      <p:sp>
        <p:nvSpPr>
          <p:cNvPr id="10" name="Rechteck 9"/>
          <p:cNvSpPr/>
          <p:nvPr/>
        </p:nvSpPr>
        <p:spPr>
          <a:xfrm>
            <a:off x="529643" y="2044586"/>
            <a:ext cx="3340307" cy="1600438"/>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Medienwirtschaft</a:t>
            </a:r>
          </a:p>
          <a:p>
            <a:r>
              <a:rPr lang="de-DE" sz="1400" dirty="0"/>
              <a:t>Markenführung</a:t>
            </a:r>
          </a:p>
          <a:p>
            <a:r>
              <a:rPr lang="de-DE" sz="1400" dirty="0"/>
              <a:t>Projektmanagement in Softwareprojekten</a:t>
            </a:r>
          </a:p>
          <a:p>
            <a:r>
              <a:rPr lang="de-DE" sz="1400" dirty="0"/>
              <a:t>Mediaforschung, -planung und -einkauf</a:t>
            </a:r>
          </a:p>
          <a:p>
            <a:r>
              <a:rPr lang="de-DE" sz="1400" dirty="0"/>
              <a:t>Performance Marketing</a:t>
            </a:r>
          </a:p>
          <a:p>
            <a:r>
              <a:rPr lang="de-DE" sz="1400" dirty="0" err="1"/>
              <a:t>Social</a:t>
            </a:r>
            <a:r>
              <a:rPr lang="de-DE" sz="1400" dirty="0"/>
              <a:t> Media / Public Relations</a:t>
            </a:r>
          </a:p>
          <a:p>
            <a:r>
              <a:rPr lang="de-DE" sz="1400" dirty="0"/>
              <a:t>Medienmanagement</a:t>
            </a:r>
          </a:p>
        </p:txBody>
      </p:sp>
      <p:sp>
        <p:nvSpPr>
          <p:cNvPr id="2" name="Untertitel 1"/>
          <p:cNvSpPr>
            <a:spLocks noGrp="1"/>
          </p:cNvSpPr>
          <p:nvPr>
            <p:ph type="subTitle" idx="1"/>
          </p:nvPr>
        </p:nvSpPr>
        <p:spPr/>
        <p:txBody>
          <a:bodyPr/>
          <a:lstStyle/>
          <a:p>
            <a:r>
              <a:rPr lang="de-DE" dirty="0" smtClean="0"/>
              <a:t>Erste Ideen für Kompetenzfelder und Zuordnungen</a:t>
            </a:r>
            <a:endParaRPr lang="de-DE" dirty="0"/>
          </a:p>
        </p:txBody>
      </p:sp>
      <p:sp>
        <p:nvSpPr>
          <p:cNvPr id="6" name="Rechteck 5"/>
          <p:cNvSpPr/>
          <p:nvPr/>
        </p:nvSpPr>
        <p:spPr>
          <a:xfrm>
            <a:off x="3767631" y="2477214"/>
            <a:ext cx="2892601" cy="1815882"/>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smtClean="0"/>
              <a:t>Audio</a:t>
            </a:r>
            <a:endParaRPr lang="de-DE" sz="1400" b="1" dirty="0"/>
          </a:p>
          <a:p>
            <a:r>
              <a:rPr lang="de-DE" sz="1400" dirty="0"/>
              <a:t>Auditive Experience</a:t>
            </a:r>
          </a:p>
          <a:p>
            <a:r>
              <a:rPr lang="de-DE" sz="1400" dirty="0"/>
              <a:t>Max/MSP/</a:t>
            </a:r>
            <a:r>
              <a:rPr lang="de-DE" sz="1400" dirty="0" err="1"/>
              <a:t>Jitter</a:t>
            </a:r>
            <a:endParaRPr lang="de-DE" sz="1400" dirty="0"/>
          </a:p>
          <a:p>
            <a:r>
              <a:rPr lang="de-DE" sz="1400" dirty="0"/>
              <a:t>Musik und Medien</a:t>
            </a:r>
          </a:p>
          <a:p>
            <a:r>
              <a:rPr lang="de-DE" sz="1400" dirty="0"/>
              <a:t>Music Business</a:t>
            </a:r>
          </a:p>
          <a:p>
            <a:r>
              <a:rPr lang="de-DE" sz="1400" dirty="0"/>
              <a:t>Objektorientierte Audioumgebungen</a:t>
            </a:r>
          </a:p>
          <a:p>
            <a:r>
              <a:rPr lang="de-DE" sz="1400" dirty="0" err="1"/>
              <a:t>FuFunk</a:t>
            </a:r>
            <a:r>
              <a:rPr lang="de-DE" sz="1400" dirty="0"/>
              <a:t> Campus Radio</a:t>
            </a:r>
          </a:p>
          <a:p>
            <a:r>
              <a:rPr lang="de-DE" sz="1400" dirty="0" err="1"/>
              <a:t>Sonification</a:t>
            </a:r>
            <a:endParaRPr lang="de-DE" sz="1400" dirty="0"/>
          </a:p>
        </p:txBody>
      </p:sp>
      <p:sp>
        <p:nvSpPr>
          <p:cNvPr id="7" name="Rechteck 6"/>
          <p:cNvSpPr/>
          <p:nvPr/>
        </p:nvSpPr>
        <p:spPr>
          <a:xfrm>
            <a:off x="587323" y="764703"/>
            <a:ext cx="3960440" cy="1169551"/>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Video</a:t>
            </a:r>
          </a:p>
          <a:p>
            <a:r>
              <a:rPr lang="de-DE" sz="1400" dirty="0"/>
              <a:t>Digitale Medienproduktion </a:t>
            </a:r>
          </a:p>
          <a:p>
            <a:r>
              <a:rPr lang="de-DE" sz="1400" dirty="0" smtClean="0"/>
              <a:t>Professionelle </a:t>
            </a:r>
            <a:r>
              <a:rPr lang="de-DE" sz="1400" dirty="0"/>
              <a:t>Kameraführung und Lichtsetzen</a:t>
            </a:r>
          </a:p>
          <a:p>
            <a:r>
              <a:rPr lang="de-DE" sz="1400" dirty="0"/>
              <a:t>VFX und </a:t>
            </a:r>
            <a:r>
              <a:rPr lang="de-DE" sz="1400" dirty="0" err="1"/>
              <a:t>Compositing</a:t>
            </a:r>
            <a:endParaRPr lang="de-DE" sz="1400" dirty="0"/>
          </a:p>
          <a:p>
            <a:r>
              <a:rPr lang="de-DE" sz="1400" dirty="0" smtClean="0"/>
              <a:t>GLF </a:t>
            </a:r>
            <a:r>
              <a:rPr lang="de-DE" sz="1400" dirty="0"/>
              <a:t>Campus TV</a:t>
            </a:r>
          </a:p>
        </p:txBody>
      </p:sp>
      <p:sp>
        <p:nvSpPr>
          <p:cNvPr id="9" name="Rechteck 8"/>
          <p:cNvSpPr/>
          <p:nvPr/>
        </p:nvSpPr>
        <p:spPr>
          <a:xfrm>
            <a:off x="596916" y="5068340"/>
            <a:ext cx="3456384" cy="1384995"/>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Medienkultur</a:t>
            </a:r>
          </a:p>
          <a:p>
            <a:r>
              <a:rPr lang="de-DE" sz="1400" dirty="0"/>
              <a:t>Media </a:t>
            </a:r>
            <a:r>
              <a:rPr lang="de-DE" sz="1400" dirty="0" err="1"/>
              <a:t>and</a:t>
            </a:r>
            <a:r>
              <a:rPr lang="de-DE" sz="1400" dirty="0"/>
              <a:t> Society</a:t>
            </a:r>
          </a:p>
          <a:p>
            <a:r>
              <a:rPr lang="de-DE" sz="1400" dirty="0"/>
              <a:t>Medienkonvergenz</a:t>
            </a:r>
          </a:p>
          <a:p>
            <a:r>
              <a:rPr lang="de-DE" sz="1400" dirty="0"/>
              <a:t>Recht der digitalen Medien und Medienethik</a:t>
            </a:r>
          </a:p>
          <a:p>
            <a:r>
              <a:rPr lang="de-DE" sz="1400" dirty="0"/>
              <a:t>Interkulturelle Kompetenz im Medienbereich</a:t>
            </a:r>
          </a:p>
          <a:p>
            <a:r>
              <a:rPr lang="de-DE" sz="1400" dirty="0"/>
              <a:t>Mediale Gegenkultur</a:t>
            </a:r>
          </a:p>
        </p:txBody>
      </p:sp>
      <p:sp>
        <p:nvSpPr>
          <p:cNvPr id="12" name="Rechteck 11"/>
          <p:cNvSpPr/>
          <p:nvPr/>
        </p:nvSpPr>
        <p:spPr>
          <a:xfrm>
            <a:off x="4139952" y="978788"/>
            <a:ext cx="3816423" cy="1384995"/>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Webtechnologien</a:t>
            </a:r>
          </a:p>
          <a:p>
            <a:r>
              <a:rPr lang="de-DE" sz="1400" dirty="0"/>
              <a:t>Web-Analytics</a:t>
            </a:r>
          </a:p>
          <a:p>
            <a:r>
              <a:rPr lang="de-DE" sz="1400" dirty="0"/>
              <a:t>Website-</a:t>
            </a:r>
            <a:r>
              <a:rPr lang="de-DE" sz="1400" dirty="0" err="1"/>
              <a:t>Prototyping</a:t>
            </a:r>
            <a:endParaRPr lang="de-DE" sz="1400" dirty="0"/>
          </a:p>
          <a:p>
            <a:r>
              <a:rPr lang="de-DE" sz="1400" dirty="0"/>
              <a:t>Netze &amp; Dienste</a:t>
            </a:r>
          </a:p>
          <a:p>
            <a:r>
              <a:rPr lang="de-DE" sz="1400" dirty="0"/>
              <a:t>Breitbandnetze, Fachreferat-Zusatzqualifikation</a:t>
            </a:r>
          </a:p>
          <a:p>
            <a:r>
              <a:rPr lang="de-DE" sz="1400" dirty="0"/>
              <a:t>Webprogrammierung (WI)</a:t>
            </a:r>
          </a:p>
        </p:txBody>
      </p:sp>
      <p:sp>
        <p:nvSpPr>
          <p:cNvPr id="15" name="Rechteck 14"/>
          <p:cNvSpPr/>
          <p:nvPr/>
        </p:nvSpPr>
        <p:spPr>
          <a:xfrm>
            <a:off x="6217033" y="2215604"/>
            <a:ext cx="2412268" cy="1169551"/>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smtClean="0"/>
              <a:t>Imaging</a:t>
            </a:r>
            <a:endParaRPr lang="de-DE" sz="1400" b="1" dirty="0"/>
          </a:p>
          <a:p>
            <a:r>
              <a:rPr lang="de-DE" sz="1400" dirty="0" err="1"/>
              <a:t>Computational</a:t>
            </a:r>
            <a:r>
              <a:rPr lang="de-DE" sz="1400" dirty="0"/>
              <a:t> </a:t>
            </a:r>
            <a:r>
              <a:rPr lang="de-DE" sz="1400" dirty="0" err="1"/>
              <a:t>Photography</a:t>
            </a:r>
            <a:endParaRPr lang="de-DE" sz="1400" dirty="0"/>
          </a:p>
          <a:p>
            <a:r>
              <a:rPr lang="de-DE" sz="1400" dirty="0"/>
              <a:t>DM-Optiklabor</a:t>
            </a:r>
          </a:p>
          <a:p>
            <a:r>
              <a:rPr lang="de-DE" sz="1400" dirty="0"/>
              <a:t>Holografie</a:t>
            </a:r>
          </a:p>
          <a:p>
            <a:r>
              <a:rPr lang="de-DE" sz="1400" dirty="0"/>
              <a:t>Techniken der Bildbearbeitung</a:t>
            </a:r>
          </a:p>
        </p:txBody>
      </p:sp>
      <p:sp>
        <p:nvSpPr>
          <p:cNvPr id="16" name="Rechteck 15"/>
          <p:cNvSpPr/>
          <p:nvPr/>
        </p:nvSpPr>
        <p:spPr>
          <a:xfrm>
            <a:off x="4015607" y="5209724"/>
            <a:ext cx="2581138" cy="954107"/>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err="1"/>
              <a:t>Physical</a:t>
            </a:r>
            <a:r>
              <a:rPr lang="de-DE" sz="1400" b="1" dirty="0"/>
              <a:t> Computing</a:t>
            </a:r>
          </a:p>
          <a:p>
            <a:r>
              <a:rPr lang="de-DE" sz="1400" dirty="0" err="1"/>
              <a:t>Ubiquitous</a:t>
            </a:r>
            <a:r>
              <a:rPr lang="de-DE" sz="1400" dirty="0"/>
              <a:t> Computing</a:t>
            </a:r>
          </a:p>
          <a:p>
            <a:r>
              <a:rPr lang="de-DE" sz="1400" dirty="0" err="1"/>
              <a:t>Quadrokopter</a:t>
            </a:r>
            <a:r>
              <a:rPr lang="de-DE" sz="1400" dirty="0"/>
              <a:t> bauen und </a:t>
            </a:r>
            <a:r>
              <a:rPr lang="de-DE" sz="1400" dirty="0" smtClean="0"/>
              <a:t>fliegen</a:t>
            </a:r>
          </a:p>
          <a:p>
            <a:r>
              <a:rPr lang="de-DE" sz="1400" dirty="0" smtClean="0"/>
              <a:t>….</a:t>
            </a:r>
            <a:endParaRPr lang="de-DE" sz="1400" dirty="0"/>
          </a:p>
        </p:txBody>
      </p:sp>
      <p:sp>
        <p:nvSpPr>
          <p:cNvPr id="14" name="Rechteck 13"/>
          <p:cNvSpPr/>
          <p:nvPr/>
        </p:nvSpPr>
        <p:spPr>
          <a:xfrm>
            <a:off x="4812878" y="4059068"/>
            <a:ext cx="3816423" cy="954107"/>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a:t>Informatik</a:t>
            </a:r>
          </a:p>
          <a:p>
            <a:r>
              <a:rPr lang="de-DE" sz="1400" dirty="0"/>
              <a:t>Entwicklung mobiler Anwendungen mit </a:t>
            </a:r>
            <a:r>
              <a:rPr lang="de-DE" sz="1400" dirty="0" smtClean="0"/>
              <a:t>Android</a:t>
            </a:r>
          </a:p>
          <a:p>
            <a:r>
              <a:rPr lang="de-DE" sz="1400" dirty="0" smtClean="0"/>
              <a:t>Kryptographie</a:t>
            </a:r>
          </a:p>
          <a:p>
            <a:r>
              <a:rPr lang="de-DE" sz="1400" dirty="0" smtClean="0"/>
              <a:t>…</a:t>
            </a:r>
            <a:endParaRPr lang="de-DE" sz="1400" dirty="0"/>
          </a:p>
        </p:txBody>
      </p:sp>
      <p:sp>
        <p:nvSpPr>
          <p:cNvPr id="11" name="Rechteck 10"/>
          <p:cNvSpPr/>
          <p:nvPr/>
        </p:nvSpPr>
        <p:spPr>
          <a:xfrm>
            <a:off x="6372200" y="4740183"/>
            <a:ext cx="1798511" cy="954107"/>
          </a:xfrm>
          <a:prstGeom prst="rect">
            <a:avLst/>
          </a:prstGeom>
          <a:solidFill>
            <a:schemeClr val="accent3">
              <a:lumMod val="20000"/>
              <a:lumOff val="80000"/>
            </a:schemeClr>
          </a:solidFill>
          <a:ln>
            <a:solidFill>
              <a:schemeClr val="accent1"/>
            </a:solidFill>
          </a:ln>
          <a:effectLst>
            <a:outerShdw blurRad="50800" dist="38100" dir="2700000" algn="tl" rotWithShape="0">
              <a:prstClr val="black">
                <a:alpha val="40000"/>
              </a:prstClr>
            </a:outerShdw>
          </a:effectLst>
        </p:spPr>
        <p:txBody>
          <a:bodyPr wrap="square">
            <a:spAutoFit/>
          </a:bodyPr>
          <a:lstStyle/>
          <a:p>
            <a:pPr algn="ctr"/>
            <a:r>
              <a:rPr lang="de-DE" sz="1400" b="1" dirty="0" smtClean="0"/>
              <a:t>Visuelle </a:t>
            </a:r>
            <a:r>
              <a:rPr lang="de-DE" sz="1400" b="1" dirty="0"/>
              <a:t>Gestaltung</a:t>
            </a:r>
          </a:p>
          <a:p>
            <a:r>
              <a:rPr lang="de-DE" sz="1400" dirty="0"/>
              <a:t>Typografie</a:t>
            </a:r>
          </a:p>
          <a:p>
            <a:r>
              <a:rPr lang="de-DE" sz="1400" dirty="0"/>
              <a:t>Zeichnen 1</a:t>
            </a:r>
          </a:p>
          <a:p>
            <a:r>
              <a:rPr lang="de-DE" sz="1400" dirty="0"/>
              <a:t>Zeichnen 2</a:t>
            </a:r>
          </a:p>
        </p:txBody>
      </p:sp>
    </p:spTree>
    <p:extLst>
      <p:ext uri="{BB962C8B-B14F-4D97-AF65-F5344CB8AC3E}">
        <p14:creationId xmlns:p14="http://schemas.microsoft.com/office/powerpoint/2010/main" val="1253955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Tafelbilder der MIB-Vollversammlung am 15.4.15</a:t>
            </a:r>
            <a:endParaRPr lang="de-DE" dirty="0"/>
          </a:p>
        </p:txBody>
      </p:sp>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30000"/>
                    </a14:imgEffect>
                  </a14:imgLayer>
                </a14:imgProps>
              </a:ext>
              <a:ext uri="{28A0092B-C50C-407E-A947-70E740481C1C}">
                <a14:useLocalDpi xmlns:a14="http://schemas.microsoft.com/office/drawing/2010/main" val="0"/>
              </a:ext>
            </a:extLst>
          </a:blip>
          <a:srcRect/>
          <a:stretch>
            <a:fillRect/>
          </a:stretch>
        </p:blipFill>
        <p:spPr bwMode="auto">
          <a:xfrm>
            <a:off x="1907704" y="620688"/>
            <a:ext cx="5256117" cy="253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0000" contrast="75000"/>
                    </a14:imgEffect>
                  </a14:imgLayer>
                </a14:imgProps>
              </a:ext>
              <a:ext uri="{28A0092B-C50C-407E-A947-70E740481C1C}">
                <a14:useLocalDpi xmlns:a14="http://schemas.microsoft.com/office/drawing/2010/main" val="0"/>
              </a:ext>
            </a:extLst>
          </a:blip>
          <a:srcRect/>
          <a:stretch>
            <a:fillRect/>
          </a:stretch>
        </p:blipFill>
        <p:spPr bwMode="auto">
          <a:xfrm>
            <a:off x="1907704" y="3717032"/>
            <a:ext cx="5256117" cy="2599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1908498" y="3156074"/>
            <a:ext cx="1305165" cy="307777"/>
          </a:xfrm>
          <a:prstGeom prst="rect">
            <a:avLst/>
          </a:prstGeom>
          <a:noFill/>
        </p:spPr>
        <p:txBody>
          <a:bodyPr wrap="none" rtlCol="0">
            <a:spAutoFit/>
          </a:bodyPr>
          <a:lstStyle/>
          <a:p>
            <a:r>
              <a:rPr lang="de-DE" sz="1400" dirty="0" smtClean="0"/>
              <a:t>Themenwünsche</a:t>
            </a:r>
            <a:endParaRPr lang="de-DE" sz="1400" dirty="0"/>
          </a:p>
        </p:txBody>
      </p:sp>
      <p:sp>
        <p:nvSpPr>
          <p:cNvPr id="7" name="Textfeld 6"/>
          <p:cNvSpPr txBox="1"/>
          <p:nvPr/>
        </p:nvSpPr>
        <p:spPr>
          <a:xfrm>
            <a:off x="1927548" y="6322339"/>
            <a:ext cx="4666599" cy="307777"/>
          </a:xfrm>
          <a:prstGeom prst="rect">
            <a:avLst/>
          </a:prstGeom>
          <a:noFill/>
        </p:spPr>
        <p:txBody>
          <a:bodyPr wrap="none" rtlCol="0">
            <a:spAutoFit/>
          </a:bodyPr>
          <a:lstStyle/>
          <a:p>
            <a:r>
              <a:rPr lang="de-DE" sz="1400" dirty="0" smtClean="0"/>
              <a:t>Diskutierter SPO-Vorschlag links, Grafik zu Kompetenzfeldern rechts</a:t>
            </a:r>
            <a:endParaRPr lang="de-DE" sz="1400" dirty="0"/>
          </a:p>
        </p:txBody>
      </p:sp>
    </p:spTree>
    <p:extLst>
      <p:ext uri="{BB962C8B-B14F-4D97-AF65-F5344CB8AC3E}">
        <p14:creationId xmlns:p14="http://schemas.microsoft.com/office/powerpoint/2010/main" val="2208112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Zeitleiste und Inhaltsverzeichnis</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2650267035"/>
              </p:ext>
            </p:extLst>
          </p:nvPr>
        </p:nvGraphicFramePr>
        <p:xfrm>
          <a:off x="179512" y="620688"/>
          <a:ext cx="8856985" cy="5676859"/>
        </p:xfrm>
        <a:graphic>
          <a:graphicData uri="http://schemas.openxmlformats.org/drawingml/2006/table">
            <a:tbl>
              <a:tblPr firstRow="1" bandRow="1">
                <a:tableStyleId>{69CF1AB2-1976-4502-BF36-3FF5EA218861}</a:tableStyleId>
              </a:tblPr>
              <a:tblGrid>
                <a:gridCol w="847190"/>
                <a:gridCol w="4193372"/>
                <a:gridCol w="3816423"/>
              </a:tblGrid>
              <a:tr h="273399">
                <a:tc>
                  <a:txBody>
                    <a:bodyPr/>
                    <a:lstStyle/>
                    <a:p>
                      <a:r>
                        <a:rPr lang="de-DE" sz="1200" b="0" dirty="0" smtClean="0"/>
                        <a:t>14.11.14</a:t>
                      </a:r>
                      <a:endParaRPr lang="de-DE" sz="1200" b="0" dirty="0"/>
                    </a:p>
                  </a:txBody>
                  <a:tcPr/>
                </a:tc>
                <a:tc>
                  <a:txBody>
                    <a:bodyPr/>
                    <a:lstStyle/>
                    <a:p>
                      <a:r>
                        <a:rPr lang="de-DE" sz="1200" b="0" dirty="0" smtClean="0"/>
                        <a:t>Klausurtagung</a:t>
                      </a:r>
                      <a:endParaRPr lang="de-DE" sz="1200" b="0" dirty="0"/>
                    </a:p>
                  </a:txBody>
                  <a:tcPr/>
                </a:tc>
                <a:tc>
                  <a:txBody>
                    <a:bodyPr/>
                    <a:lstStyle/>
                    <a:p>
                      <a:r>
                        <a:rPr lang="de-DE" sz="1200" b="0" dirty="0" smtClean="0">
                          <a:hlinkClick r:id="rId2" action="ppaction://hlinksldjump"/>
                        </a:rPr>
                        <a:t>Ergebnisse</a:t>
                      </a:r>
                      <a:endParaRPr lang="de-DE" sz="1200" b="0" dirty="0"/>
                    </a:p>
                  </a:txBody>
                  <a:tcPr/>
                </a:tc>
              </a:tr>
              <a:tr h="273399">
                <a:tc>
                  <a:txBody>
                    <a:bodyPr/>
                    <a:lstStyle/>
                    <a:p>
                      <a:r>
                        <a:rPr lang="de-DE" sz="1200" b="0" dirty="0" smtClean="0"/>
                        <a:t>17.12.14</a:t>
                      </a:r>
                      <a:endParaRPr lang="de-DE" sz="1200" b="0" dirty="0"/>
                    </a:p>
                  </a:txBody>
                  <a:tcPr/>
                </a:tc>
                <a:tc>
                  <a:txBody>
                    <a:bodyPr/>
                    <a:lstStyle/>
                    <a:p>
                      <a:r>
                        <a:rPr lang="de-DE" sz="1200" b="0" dirty="0" smtClean="0"/>
                        <a:t>Brainstorming AG-SPO</a:t>
                      </a:r>
                      <a:endParaRPr lang="de-DE" sz="1200" b="0" dirty="0"/>
                    </a:p>
                  </a:txBody>
                  <a:tcPr/>
                </a:tc>
                <a:tc>
                  <a:txBody>
                    <a:bodyPr/>
                    <a:lstStyle/>
                    <a:p>
                      <a:r>
                        <a:rPr lang="de-DE" sz="1200" b="0" dirty="0" smtClean="0">
                          <a:hlinkClick r:id="rId3" action="ppaction://hlinksldjump"/>
                        </a:rPr>
                        <a:t>Ergebnisse</a:t>
                      </a:r>
                      <a:endParaRPr lang="de-DE" sz="1200" b="0" dirty="0"/>
                    </a:p>
                  </a:txBody>
                  <a:tcPr/>
                </a:tc>
              </a:tr>
              <a:tr h="273399">
                <a:tc>
                  <a:txBody>
                    <a:bodyPr/>
                    <a:lstStyle/>
                    <a:p>
                      <a:r>
                        <a:rPr lang="de-DE" sz="1200" b="0" dirty="0" smtClean="0"/>
                        <a:t>29.12.14</a:t>
                      </a:r>
                      <a:endParaRPr lang="de-DE" sz="1200" b="0" dirty="0"/>
                    </a:p>
                  </a:txBody>
                  <a:tcPr/>
                </a:tc>
                <a:tc>
                  <a:txBody>
                    <a:bodyPr/>
                    <a:lstStyle/>
                    <a:p>
                      <a:r>
                        <a:rPr lang="de-DE" sz="1200" b="0" dirty="0" smtClean="0"/>
                        <a:t>SGL bittet</a:t>
                      </a:r>
                      <a:r>
                        <a:rPr lang="de-DE" sz="1200" b="0" baseline="0" dirty="0" smtClean="0"/>
                        <a:t> um Mitwirkung und Wunschäußerung per E-Mail</a:t>
                      </a:r>
                      <a:endParaRPr lang="de-DE" sz="1200" b="0" dirty="0"/>
                    </a:p>
                  </a:txBody>
                  <a:tcPr/>
                </a:tc>
                <a:tc>
                  <a:txBody>
                    <a:bodyPr/>
                    <a:lstStyle/>
                    <a:p>
                      <a:r>
                        <a:rPr lang="de-DE" sz="1200" b="0" dirty="0" smtClean="0"/>
                        <a:t>Vier Antworten</a:t>
                      </a:r>
                      <a:endParaRPr lang="de-DE" sz="1200" b="0" dirty="0"/>
                    </a:p>
                  </a:txBody>
                  <a:tcPr/>
                </a:tc>
              </a:tr>
              <a:tr h="273399">
                <a:tc>
                  <a:txBody>
                    <a:bodyPr/>
                    <a:lstStyle/>
                    <a:p>
                      <a:endParaRPr lang="de-DE" sz="1200" b="0" dirty="0"/>
                    </a:p>
                  </a:txBody>
                  <a:tcPr/>
                </a:tc>
                <a:tc>
                  <a:txBody>
                    <a:bodyPr/>
                    <a:lstStyle/>
                    <a:p>
                      <a:r>
                        <a:rPr lang="de-DE" sz="1200" b="0" dirty="0" smtClean="0"/>
                        <a:t>Überlegungen des SGL</a:t>
                      </a:r>
                      <a:endParaRPr lang="de-DE" sz="1200" b="0" dirty="0"/>
                    </a:p>
                  </a:txBody>
                  <a:tcPr/>
                </a:tc>
                <a:tc>
                  <a:txBody>
                    <a:bodyPr/>
                    <a:lstStyle/>
                    <a:p>
                      <a:r>
                        <a:rPr lang="de-DE" sz="1200" b="0" dirty="0" smtClean="0">
                          <a:hlinkClick r:id="rId4" action="ppaction://hlinksldjump"/>
                        </a:rPr>
                        <a:t>Spannungsfelder,</a:t>
                      </a:r>
                      <a:r>
                        <a:rPr lang="de-DE" sz="1200" b="0" baseline="0" dirty="0" smtClean="0">
                          <a:hlinkClick r:id="rId4" action="ppaction://hlinksldjump"/>
                        </a:rPr>
                        <a:t> </a:t>
                      </a:r>
                      <a:r>
                        <a:rPr lang="de-DE" sz="1200" b="0" dirty="0" smtClean="0">
                          <a:hlinkClick r:id="rId4" action="ppaction://hlinksldjump"/>
                        </a:rPr>
                        <a:t>Leitsätze, 1. Entwurf</a:t>
                      </a:r>
                      <a:endParaRPr lang="de-DE" sz="1200" b="0" dirty="0"/>
                    </a:p>
                  </a:txBody>
                  <a:tcPr/>
                </a:tc>
              </a:tr>
              <a:tr h="273399">
                <a:tc>
                  <a:txBody>
                    <a:bodyPr/>
                    <a:lstStyle/>
                    <a:p>
                      <a:r>
                        <a:rPr lang="de-DE" sz="1200" b="0" dirty="0" smtClean="0"/>
                        <a:t>14.1.15</a:t>
                      </a:r>
                      <a:endParaRPr lang="de-DE" sz="1200" b="0" dirty="0"/>
                    </a:p>
                  </a:txBody>
                  <a:tcPr/>
                </a:tc>
                <a:tc>
                  <a:txBody>
                    <a:bodyPr/>
                    <a:lstStyle/>
                    <a:p>
                      <a:r>
                        <a:rPr lang="de-DE" sz="1200" b="0" dirty="0" smtClean="0"/>
                        <a:t>Sitzung der Fachgruppe Informatik</a:t>
                      </a:r>
                      <a:endParaRPr lang="de-DE" sz="1200" b="0" dirty="0"/>
                    </a:p>
                  </a:txBody>
                  <a:tcPr/>
                </a:tc>
                <a:tc>
                  <a:txBody>
                    <a:bodyPr/>
                    <a:lstStyle/>
                    <a:p>
                      <a:r>
                        <a:rPr lang="de-DE" sz="1200" b="0" dirty="0" smtClean="0">
                          <a:hlinkClick r:id="rId5" action="ppaction://hlinksldjump"/>
                        </a:rPr>
                        <a:t>Ergebnis</a:t>
                      </a:r>
                      <a:endParaRPr lang="de-DE" sz="1200" b="0" dirty="0"/>
                    </a:p>
                  </a:txBody>
                  <a:tcPr/>
                </a:tc>
              </a:tr>
              <a:tr h="273399">
                <a:tc>
                  <a:txBody>
                    <a:bodyPr/>
                    <a:lstStyle/>
                    <a:p>
                      <a:r>
                        <a:rPr lang="de-DE" sz="1200" b="0" dirty="0" smtClean="0"/>
                        <a:t>16.1.15</a:t>
                      </a:r>
                      <a:endParaRPr lang="de-DE" sz="1200" b="0" dirty="0"/>
                    </a:p>
                  </a:txBody>
                  <a:tcPr/>
                </a:tc>
                <a:tc>
                  <a:txBody>
                    <a:bodyPr/>
                    <a:lstStyle/>
                    <a:p>
                      <a:r>
                        <a:rPr lang="de-DE" sz="1200" b="0" dirty="0" smtClean="0"/>
                        <a:t>Sitzung der Studiendekane, Versuch der Kompromissfindung</a:t>
                      </a:r>
                      <a:endParaRPr lang="de-DE" sz="1200" b="0" dirty="0"/>
                    </a:p>
                  </a:txBody>
                  <a:tcPr/>
                </a:tc>
                <a:tc>
                  <a:txBody>
                    <a:bodyPr/>
                    <a:lstStyle/>
                    <a:p>
                      <a:r>
                        <a:rPr lang="de-DE" sz="1200" b="0" dirty="0" smtClean="0">
                          <a:hlinkClick r:id="rId6" action="ppaction://hlinksldjump"/>
                        </a:rPr>
                        <a:t>Ergebnis</a:t>
                      </a:r>
                      <a:endParaRPr lang="de-DE" sz="1200" b="0" dirty="0"/>
                    </a:p>
                  </a:txBody>
                  <a:tcPr/>
                </a:tc>
              </a:tr>
              <a:tr h="273399">
                <a:tc>
                  <a:txBody>
                    <a:bodyPr/>
                    <a:lstStyle/>
                    <a:p>
                      <a:r>
                        <a:rPr lang="de-DE" sz="1200" b="0" dirty="0" smtClean="0"/>
                        <a:t>22.1.15</a:t>
                      </a:r>
                      <a:endParaRPr lang="de-DE" sz="1200" b="0" dirty="0"/>
                    </a:p>
                  </a:txBody>
                  <a:tcPr/>
                </a:tc>
                <a:tc>
                  <a:txBody>
                    <a:bodyPr/>
                    <a:lstStyle/>
                    <a:p>
                      <a:r>
                        <a:rPr lang="de-DE" sz="1200" b="0" dirty="0" smtClean="0"/>
                        <a:t>FPA/FAR-Sitzung</a:t>
                      </a:r>
                      <a:endParaRPr lang="de-DE" sz="1200" b="0" dirty="0"/>
                    </a:p>
                  </a:txBody>
                  <a:tcPr/>
                </a:tc>
                <a:tc>
                  <a:txBody>
                    <a:bodyPr/>
                    <a:lstStyle/>
                    <a:p>
                      <a:r>
                        <a:rPr lang="de-DE" sz="1200" b="0" dirty="0" smtClean="0"/>
                        <a:t>Erneute</a:t>
                      </a:r>
                      <a:r>
                        <a:rPr lang="de-DE" sz="1200" b="0" baseline="0" dirty="0" smtClean="0"/>
                        <a:t> Klausurtagung terminiert</a:t>
                      </a:r>
                    </a:p>
                  </a:txBody>
                  <a:tcPr/>
                </a:tc>
              </a:tr>
              <a:tr h="464779">
                <a:tc>
                  <a:txBody>
                    <a:bodyPr/>
                    <a:lstStyle/>
                    <a:p>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Überlegungen des SGL</a:t>
                      </a:r>
                    </a:p>
                  </a:txBody>
                  <a:tcPr/>
                </a:tc>
                <a:tc>
                  <a:txBody>
                    <a:bodyPr/>
                    <a:lstStyle/>
                    <a:p>
                      <a:r>
                        <a:rPr lang="de-DE" sz="1200" b="0" baseline="0" dirty="0" smtClean="0">
                          <a:hlinkClick r:id="rId7" action="ppaction://hlinksldjump"/>
                        </a:rPr>
                        <a:t>Kernkompetenz, Kompetenzfelder, Vorschlag für Klausurtagung</a:t>
                      </a:r>
                      <a:endParaRPr lang="de-DE" sz="1200" b="0" baseline="0" dirty="0" smtClean="0"/>
                    </a:p>
                  </a:txBody>
                  <a:tcPr/>
                </a:tc>
              </a:tr>
              <a:tr h="273399">
                <a:tc>
                  <a:txBody>
                    <a:bodyPr/>
                    <a:lstStyle/>
                    <a:p>
                      <a:r>
                        <a:rPr lang="de-DE" sz="1200" b="0" dirty="0" smtClean="0"/>
                        <a:t>15.4.15</a:t>
                      </a:r>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MIB Vollversammlung</a:t>
                      </a:r>
                    </a:p>
                  </a:txBody>
                  <a:tcPr/>
                </a:tc>
                <a:tc>
                  <a:txBody>
                    <a:bodyPr/>
                    <a:lstStyle/>
                    <a:p>
                      <a:r>
                        <a:rPr lang="de-DE" sz="1200" b="0" baseline="0" dirty="0" smtClean="0">
                          <a:hlinkClick r:id="rId8" action="ppaction://hlinksldjump"/>
                        </a:rPr>
                        <a:t>Tafelbilder</a:t>
                      </a:r>
                      <a:endParaRPr lang="de-DE" sz="1200" b="0" baseline="0" dirty="0" smtClean="0"/>
                    </a:p>
                  </a:txBody>
                  <a:tcPr/>
                </a:tc>
              </a:tr>
              <a:tr h="273399">
                <a:tc>
                  <a:txBody>
                    <a:bodyPr/>
                    <a:lstStyle/>
                    <a:p>
                      <a:r>
                        <a:rPr lang="de-DE" sz="1200" b="0" dirty="0" smtClean="0"/>
                        <a:t>17.4.15</a:t>
                      </a:r>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Klausurtagung</a:t>
                      </a:r>
                    </a:p>
                  </a:txBody>
                  <a:tcPr/>
                </a:tc>
                <a:tc>
                  <a:txBody>
                    <a:bodyPr/>
                    <a:lstStyle/>
                    <a:p>
                      <a:r>
                        <a:rPr lang="de-DE" sz="1200" b="0" baseline="0" dirty="0" smtClean="0">
                          <a:hlinkClick r:id="rId9" action="ppaction://hlinksldjump"/>
                        </a:rPr>
                        <a:t>Ergebnis</a:t>
                      </a:r>
                      <a:endParaRPr lang="de-DE" sz="1200" b="0" baseline="0" dirty="0" smtClean="0"/>
                    </a:p>
                  </a:txBody>
                  <a:tcPr/>
                </a:tc>
              </a:tr>
              <a:tr h="273399">
                <a:tc>
                  <a:txBody>
                    <a:bodyPr/>
                    <a:lstStyle/>
                    <a:p>
                      <a:endParaRPr lang="de-DE" sz="1200" dirty="0"/>
                    </a:p>
                  </a:txBody>
                  <a:tcPr/>
                </a:tc>
                <a:tc>
                  <a:txBody>
                    <a:bodyPr/>
                    <a:lstStyle/>
                    <a:p>
                      <a:r>
                        <a:rPr lang="de-DE" sz="1200" dirty="0" smtClean="0"/>
                        <a:t>Abstimmung des SGL mit betroffenen Kollegen</a:t>
                      </a:r>
                      <a:endParaRPr lang="de-DE" sz="1200" dirty="0"/>
                    </a:p>
                  </a:txBody>
                  <a:tcPr/>
                </a:tc>
                <a:tc>
                  <a:txBody>
                    <a:bodyPr/>
                    <a:lstStyle/>
                    <a:p>
                      <a:r>
                        <a:rPr lang="de-DE" sz="1200" dirty="0" smtClean="0">
                          <a:hlinkClick r:id="rId10" action="ppaction://hlinksldjump"/>
                        </a:rPr>
                        <a:t>Ergebnis</a:t>
                      </a:r>
                      <a:endParaRPr lang="de-DE" sz="1200" dirty="0"/>
                    </a:p>
                  </a:txBody>
                  <a:tcPr/>
                </a:tc>
              </a:tr>
              <a:tr h="273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smtClean="0"/>
                        <a:t>29.4.15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smtClean="0"/>
                        <a:t>FPA-Sitzung</a:t>
                      </a:r>
                    </a:p>
                  </a:txBody>
                  <a:tcPr/>
                </a:tc>
                <a:tc>
                  <a:txBody>
                    <a:bodyPr/>
                    <a:lstStyle/>
                    <a:p>
                      <a:r>
                        <a:rPr lang="de-DE" sz="1200" dirty="0" smtClean="0"/>
                        <a:t>Aktueller Vorschlag</a:t>
                      </a:r>
                      <a:r>
                        <a:rPr lang="de-DE" sz="1200" baseline="0" dirty="0" smtClean="0"/>
                        <a:t> nicht diskutiert</a:t>
                      </a:r>
                      <a:endParaRPr lang="de-DE" sz="1200" dirty="0"/>
                    </a:p>
                  </a:txBody>
                  <a:tcPr/>
                </a:tc>
              </a:tr>
              <a:tr h="273399">
                <a:tc>
                  <a:txBody>
                    <a:bodyPr/>
                    <a:lstStyle/>
                    <a:p>
                      <a:endParaRPr lang="de-DE" sz="1200" dirty="0"/>
                    </a:p>
                  </a:txBody>
                  <a:tcPr/>
                </a:tc>
                <a:tc>
                  <a:txBody>
                    <a:bodyPr/>
                    <a:lstStyle/>
                    <a:p>
                      <a:r>
                        <a:rPr lang="de-DE" sz="1200" dirty="0" smtClean="0"/>
                        <a:t>SGL trägt Veranstaltungsinhalte zusammen</a:t>
                      </a:r>
                      <a:endParaRPr lang="de-DE" sz="1200" dirty="0"/>
                    </a:p>
                  </a:txBody>
                  <a:tcPr/>
                </a:tc>
                <a:tc>
                  <a:txBody>
                    <a:bodyPr/>
                    <a:lstStyle/>
                    <a:p>
                      <a:r>
                        <a:rPr lang="de-DE" sz="1200" dirty="0" smtClean="0">
                          <a:hlinkClick r:id="rId11" action="ppaction://hlinksldjump"/>
                        </a:rPr>
                        <a:t>Ergebnisse</a:t>
                      </a:r>
                      <a:endParaRPr lang="de-DE" sz="1200" dirty="0"/>
                    </a:p>
                  </a:txBody>
                  <a:tcPr/>
                </a:tc>
              </a:tr>
              <a:tr h="273399">
                <a:tc>
                  <a:txBody>
                    <a:bodyPr/>
                    <a:lstStyle/>
                    <a:p>
                      <a:r>
                        <a:rPr lang="de-DE" sz="1200" dirty="0" smtClean="0"/>
                        <a:t>3.6.15</a:t>
                      </a:r>
                      <a:endParaRPr lang="de-DE" sz="1200" dirty="0"/>
                    </a:p>
                  </a:txBody>
                  <a:tcPr/>
                </a:tc>
                <a:tc>
                  <a:txBody>
                    <a:bodyPr/>
                    <a:lstStyle/>
                    <a:p>
                      <a:r>
                        <a:rPr lang="de-DE" sz="1200" dirty="0" err="1" smtClean="0"/>
                        <a:t>Stuko</a:t>
                      </a:r>
                      <a:r>
                        <a:rPr lang="de-DE" sz="1200" dirty="0" smtClean="0"/>
                        <a:t>-Sitzung</a:t>
                      </a:r>
                      <a:endParaRPr lang="de-DE" sz="1200" dirty="0"/>
                    </a:p>
                  </a:txBody>
                  <a:tcPr/>
                </a:tc>
                <a:tc>
                  <a:txBody>
                    <a:bodyPr/>
                    <a:lstStyle/>
                    <a:p>
                      <a:r>
                        <a:rPr lang="de-DE" sz="1200" dirty="0" smtClean="0">
                          <a:hlinkClick r:id="rId12" action="ppaction://hlinksldjump"/>
                        </a:rPr>
                        <a:t>Ergebnis</a:t>
                      </a:r>
                      <a:endParaRPr lang="de-DE" sz="1200" dirty="0"/>
                    </a:p>
                  </a:txBody>
                  <a:tcPr/>
                </a:tc>
              </a:tr>
              <a:tr h="273399">
                <a:tc>
                  <a:txBody>
                    <a:bodyPr/>
                    <a:lstStyle/>
                    <a:p>
                      <a:r>
                        <a:rPr lang="de-DE" sz="1200" dirty="0" smtClean="0"/>
                        <a:t>29.6.15</a:t>
                      </a:r>
                      <a:endParaRPr lang="de-DE" sz="1200" dirty="0"/>
                    </a:p>
                  </a:txBody>
                  <a:tcPr/>
                </a:tc>
                <a:tc>
                  <a:txBody>
                    <a:bodyPr/>
                    <a:lstStyle/>
                    <a:p>
                      <a:r>
                        <a:rPr lang="de-DE" sz="1200" dirty="0" smtClean="0"/>
                        <a:t>Sondersitzung zur Diskussion der </a:t>
                      </a:r>
                      <a:r>
                        <a:rPr lang="de-DE" sz="1200" dirty="0" err="1" smtClean="0"/>
                        <a:t>Stuko</a:t>
                      </a:r>
                      <a:r>
                        <a:rPr lang="de-DE" sz="1200" dirty="0" smtClean="0"/>
                        <a:t>-Empfehlung</a:t>
                      </a:r>
                      <a:endParaRPr lang="de-DE" sz="1200" dirty="0"/>
                    </a:p>
                  </a:txBody>
                  <a:tcPr/>
                </a:tc>
                <a:tc>
                  <a:txBody>
                    <a:bodyPr/>
                    <a:lstStyle/>
                    <a:p>
                      <a:r>
                        <a:rPr lang="de-DE" sz="1200" dirty="0" smtClean="0">
                          <a:hlinkClick r:id="rId13" action="ppaction://hlinksldjump"/>
                        </a:rPr>
                        <a:t>Protokoll</a:t>
                      </a:r>
                      <a:endParaRPr lang="de-DE" sz="1200" dirty="0"/>
                    </a:p>
                  </a:txBody>
                  <a:tcPr/>
                </a:tc>
              </a:tr>
              <a:tr h="273399">
                <a:tc>
                  <a:txBody>
                    <a:bodyPr/>
                    <a:lstStyle/>
                    <a:p>
                      <a:r>
                        <a:rPr lang="de-DE" sz="1200" dirty="0" smtClean="0"/>
                        <a:t>2.7.15</a:t>
                      </a:r>
                      <a:endParaRPr lang="de-DE"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FPA/FAR-Sitzung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Erneute</a:t>
                      </a:r>
                      <a:r>
                        <a:rPr lang="de-DE" sz="1200" b="0" baseline="0" dirty="0" smtClean="0"/>
                        <a:t> Klausurtagung terminiert</a:t>
                      </a:r>
                    </a:p>
                  </a:txBody>
                  <a:tcPr/>
                </a:tc>
              </a:tr>
              <a:tr h="273399">
                <a:tc>
                  <a:txBody>
                    <a:bodyPr/>
                    <a:lstStyle/>
                    <a:p>
                      <a:endParaRPr lang="de-DE" sz="1200" dirty="0"/>
                    </a:p>
                  </a:txBody>
                  <a:tcPr/>
                </a:tc>
                <a:tc>
                  <a:txBody>
                    <a:bodyPr/>
                    <a:lstStyle/>
                    <a:p>
                      <a:r>
                        <a:rPr lang="de-DE" sz="1200" dirty="0" smtClean="0"/>
                        <a:t>Abstimmung des SGL mit betroffenen Kollegen</a:t>
                      </a:r>
                      <a:endParaRPr lang="de-DE"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smtClean="0">
                          <a:hlinkClick r:id="rId14" action="ppaction://hlinksldjump"/>
                        </a:rPr>
                        <a:t>Ergebnis</a:t>
                      </a:r>
                      <a:endParaRPr lang="de-DE" sz="1200" dirty="0" smtClean="0"/>
                    </a:p>
                  </a:txBody>
                  <a:tcPr/>
                </a:tc>
              </a:tr>
              <a:tr h="273399">
                <a:tc>
                  <a:txBody>
                    <a:bodyPr/>
                    <a:lstStyle/>
                    <a:p>
                      <a:r>
                        <a:rPr lang="de-DE" sz="1200" b="0" dirty="0" smtClean="0"/>
                        <a:t>30.9.15</a:t>
                      </a:r>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smtClean="0"/>
                        <a:t>Klausurtagung</a:t>
                      </a:r>
                    </a:p>
                  </a:txBody>
                  <a:tcPr/>
                </a:tc>
                <a:tc>
                  <a:txBody>
                    <a:bodyPr/>
                    <a:lstStyle/>
                    <a:p>
                      <a:r>
                        <a:rPr lang="de-DE" sz="1200" b="0" baseline="0" dirty="0" smtClean="0">
                          <a:hlinkClick r:id="rId15" action="ppaction://hlinksldjump"/>
                        </a:rPr>
                        <a:t>Ergebnis</a:t>
                      </a:r>
                      <a:endParaRPr lang="de-DE" sz="1200" b="0" baseline="0" dirty="0" smtClean="0"/>
                    </a:p>
                  </a:txBody>
                  <a:tcPr/>
                </a:tc>
              </a:tr>
              <a:tr h="273399">
                <a:tc>
                  <a:txBody>
                    <a:bodyPr/>
                    <a:lstStyle/>
                    <a:p>
                      <a:r>
                        <a:rPr lang="de-DE" sz="1200" b="0" dirty="0" smtClean="0"/>
                        <a:t>18.11.15</a:t>
                      </a:r>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dirty="0" err="1" smtClean="0"/>
                        <a:t>Stuko</a:t>
                      </a:r>
                      <a:r>
                        <a:rPr lang="de-DE" sz="1200" b="0" dirty="0" smtClean="0"/>
                        <a:t>-Sitzung</a:t>
                      </a:r>
                    </a:p>
                  </a:txBody>
                  <a:tcPr/>
                </a:tc>
                <a:tc>
                  <a:txBody>
                    <a:bodyPr/>
                    <a:lstStyle/>
                    <a:p>
                      <a:r>
                        <a:rPr lang="de-DE" sz="1200" b="0" baseline="0" dirty="0" smtClean="0">
                          <a:hlinkClick r:id="rId16" action="ppaction://hlinksldjump"/>
                        </a:rPr>
                        <a:t>Ergebnis</a:t>
                      </a:r>
                      <a:endParaRPr lang="de-DE" sz="1200" b="0" baseline="0" dirty="0" smtClean="0"/>
                    </a:p>
                  </a:txBody>
                  <a:tcPr/>
                </a:tc>
              </a:tr>
              <a:tr h="273399">
                <a:tc>
                  <a:txBody>
                    <a:bodyPr/>
                    <a:lstStyle/>
                    <a:p>
                      <a:r>
                        <a:rPr lang="de-DE" sz="1200" b="0" dirty="0" smtClean="0"/>
                        <a:t>13.1.16</a:t>
                      </a:r>
                      <a:endParaRPr lang="de-DE"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baseline="0" dirty="0" smtClean="0"/>
                        <a:t>Beschlussvorlage</a:t>
                      </a:r>
                      <a:endParaRPr lang="de-DE" sz="1200" b="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0" baseline="0" dirty="0" smtClean="0">
                          <a:hlinkClick r:id="rId17" action="ppaction://hlinksldjump"/>
                        </a:rPr>
                        <a:t>Ergebnis</a:t>
                      </a:r>
                      <a:endParaRPr lang="de-DE" sz="1200" b="0" baseline="0" dirty="0" smtClean="0"/>
                    </a:p>
                  </a:txBody>
                  <a:tcPr/>
                </a:tc>
              </a:tr>
            </a:tbl>
          </a:graphicData>
        </a:graphic>
      </p:graphicFrame>
    </p:spTree>
    <p:extLst>
      <p:ext uri="{BB962C8B-B14F-4D97-AF65-F5344CB8AC3E}">
        <p14:creationId xmlns:p14="http://schemas.microsoft.com/office/powerpoint/2010/main" val="1755126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ntertitel 1"/>
          <p:cNvSpPr>
            <a:spLocks noGrp="1"/>
          </p:cNvSpPr>
          <p:nvPr>
            <p:ph type="subTitle" idx="1"/>
          </p:nvPr>
        </p:nvSpPr>
        <p:spPr>
          <a:xfrm>
            <a:off x="59376" y="34824"/>
            <a:ext cx="8977119" cy="441848"/>
          </a:xfrm>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Vorschlag des SGL für Tagung 17.4.2015</a:t>
            </a:r>
            <a:endParaRPr lang="de-DE" altLang="de-DE" dirty="0">
              <a:solidFill>
                <a:srgbClr val="FF0000"/>
              </a:solidFill>
              <a:latin typeface="Droid Sans" charset="0"/>
            </a:endParaRPr>
          </a:p>
          <a:p>
            <a:endParaRPr lang="de-DE" dirty="0"/>
          </a:p>
        </p:txBody>
      </p:sp>
      <p:sp>
        <p:nvSpPr>
          <p:cNvPr id="41"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42"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FF0000"/>
                </a:solidFill>
                <a:latin typeface="Droid Sans" charset="0"/>
              </a:rPr>
              <a:t>Medienrecht (V)</a:t>
            </a:r>
            <a:endParaRPr lang="de-DE" altLang="de-DE" sz="1000" dirty="0">
              <a:solidFill>
                <a:srgbClr val="FF0000"/>
              </a:solidFill>
              <a:latin typeface="Droid Sans" charset="0"/>
            </a:endParaRPr>
          </a:p>
        </p:txBody>
      </p:sp>
      <p:sp>
        <p:nvSpPr>
          <p:cNvPr id="43"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err="1">
                <a:solidFill>
                  <a:srgbClr val="000000"/>
                </a:solidFill>
                <a:latin typeface="Droid Sans" charset="0"/>
              </a:rPr>
              <a:t>Mediengest</a:t>
            </a:r>
            <a:r>
              <a:rPr lang="de-DE" altLang="de-DE" sz="1000" dirty="0">
                <a:solidFill>
                  <a:srgbClr val="000000"/>
                </a:solidFill>
                <a:latin typeface="Droid Sans" charset="0"/>
              </a:rPr>
              <a:t>. </a:t>
            </a:r>
            <a:r>
              <a:rPr lang="de-DE" altLang="de-DE" sz="1000" dirty="0" smtClean="0">
                <a:solidFill>
                  <a:srgbClr val="000000"/>
                </a:solidFill>
                <a:latin typeface="Droid Sans" charset="0"/>
              </a:rPr>
              <a:t>Vorl. + Prakt.</a:t>
            </a:r>
            <a:endParaRPr lang="de-DE" altLang="de-DE" sz="1000" dirty="0">
              <a:solidFill>
                <a:srgbClr val="000000"/>
              </a:solidFill>
              <a:latin typeface="Droid Sans" charset="0"/>
            </a:endParaRPr>
          </a:p>
          <a:p>
            <a:pPr algn="ctr" eaLnBrk="1">
              <a:lnSpc>
                <a:spcPct val="100000"/>
              </a:lnSpc>
            </a:pPr>
            <a:r>
              <a:rPr lang="de-DE" altLang="de-DE" sz="1000" dirty="0">
                <a:solidFill>
                  <a:srgbClr val="000000"/>
                </a:solidFill>
                <a:latin typeface="Droid Sans" charset="0"/>
              </a:rPr>
              <a:t>Medienpsychologie</a:t>
            </a:r>
          </a:p>
        </p:txBody>
      </p:sp>
      <p:sp>
        <p:nvSpPr>
          <p:cNvPr id="44"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45" name="Rectangle 6"/>
          <p:cNvSpPr>
            <a:spLocks noChangeArrowheads="1"/>
          </p:cNvSpPr>
          <p:nvPr/>
        </p:nvSpPr>
        <p:spPr bwMode="auto">
          <a:xfrm>
            <a:off x="20638"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1</a:t>
            </a:r>
          </a:p>
        </p:txBody>
      </p:sp>
      <p:sp>
        <p:nvSpPr>
          <p:cNvPr id="46"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47"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48"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Medienkonzept.</a:t>
            </a:r>
          </a:p>
          <a:p>
            <a:pPr algn="ctr" eaLnBrk="1">
              <a:lnSpc>
                <a:spcPct val="100000"/>
              </a:lnSpc>
            </a:pPr>
            <a:r>
              <a:rPr lang="de-DE" altLang="de-DE" sz="1000" dirty="0">
                <a:solidFill>
                  <a:srgbClr val="FF0000"/>
                </a:solidFill>
                <a:latin typeface="Droid Sans" charset="0"/>
              </a:rPr>
              <a:t>User Experience Des. </a:t>
            </a:r>
            <a:r>
              <a:rPr lang="de-DE" altLang="de-DE" sz="1000" dirty="0">
                <a:solidFill>
                  <a:srgbClr val="000000"/>
                </a:solidFill>
                <a:latin typeface="Droid Sans" charset="0"/>
              </a:rPr>
              <a:t>(V) </a:t>
            </a:r>
          </a:p>
          <a:p>
            <a:pPr algn="ctr" eaLnBrk="1">
              <a:lnSpc>
                <a:spcPct val="100000"/>
              </a:lnSpc>
            </a:pPr>
            <a:r>
              <a:rPr lang="de-DE" altLang="de-DE" sz="1000" dirty="0" err="1">
                <a:solidFill>
                  <a:srgbClr val="000000"/>
                </a:solidFill>
                <a:latin typeface="Droid Sans" charset="0"/>
              </a:rPr>
              <a:t>Medienk</a:t>
            </a:r>
            <a:r>
              <a:rPr lang="de-DE" altLang="de-DE" sz="1000" dirty="0">
                <a:solidFill>
                  <a:srgbClr val="000000"/>
                </a:solidFill>
                <a:latin typeface="Droid Sans" charset="0"/>
              </a:rPr>
              <a:t>. + Gestaltung (S)</a:t>
            </a:r>
          </a:p>
        </p:txBody>
      </p:sp>
      <p:sp>
        <p:nvSpPr>
          <p:cNvPr id="49" name="Rectangle 12"/>
          <p:cNvSpPr>
            <a:spLocks noChangeArrowheads="1"/>
          </p:cNvSpPr>
          <p:nvPr/>
        </p:nvSpPr>
        <p:spPr bwMode="auto">
          <a:xfrm>
            <a:off x="20638" y="42983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2</a:t>
            </a:r>
          </a:p>
        </p:txBody>
      </p:sp>
      <p:sp>
        <p:nvSpPr>
          <p:cNvPr id="50" name="Rectangle 13"/>
          <p:cNvSpPr>
            <a:spLocks noChangeArrowheads="1"/>
          </p:cNvSpPr>
          <p:nvPr/>
        </p:nvSpPr>
        <p:spPr bwMode="auto">
          <a:xfrm>
            <a:off x="358775" y="3596680"/>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51"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52" name="Rectangle 15"/>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GDV</a:t>
            </a:r>
          </a:p>
          <a:p>
            <a:pPr algn="ctr" eaLnBrk="1">
              <a:lnSpc>
                <a:spcPct val="100000"/>
              </a:lnSpc>
            </a:pPr>
            <a:r>
              <a:rPr lang="de-DE" altLang="de-DE" sz="1000">
                <a:solidFill>
                  <a:srgbClr val="000000"/>
                </a:solidFill>
                <a:latin typeface="Droid Sans" charset="0"/>
              </a:rPr>
              <a:t>Graf. Datenverarb. (V)</a:t>
            </a:r>
          </a:p>
          <a:p>
            <a:pPr algn="ctr" eaLnBrk="1">
              <a:lnSpc>
                <a:spcPct val="100000"/>
              </a:lnSpc>
            </a:pPr>
            <a:r>
              <a:rPr lang="de-DE" altLang="de-DE" sz="1000">
                <a:solidFill>
                  <a:srgbClr val="000000"/>
                </a:solidFill>
                <a:latin typeface="Droid Sans" charset="0"/>
              </a:rPr>
              <a:t>Graf. Datenverarb. (Ü)</a:t>
            </a:r>
          </a:p>
        </p:txBody>
      </p:sp>
      <p:sp>
        <p:nvSpPr>
          <p:cNvPr id="53" name="Rectangle 16"/>
          <p:cNvSpPr>
            <a:spLocks noChangeArrowheads="1"/>
          </p:cNvSpPr>
          <p:nvPr/>
        </p:nvSpPr>
        <p:spPr bwMode="auto">
          <a:xfrm>
            <a:off x="56165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Informatik</a:t>
            </a:r>
          </a:p>
          <a:p>
            <a:pPr algn="ctr" eaLnBrk="1">
              <a:lnSpc>
                <a:spcPct val="100000"/>
              </a:lnSpc>
            </a:pPr>
            <a:r>
              <a:rPr lang="de-DE" altLang="de-DE" sz="1000" dirty="0" err="1">
                <a:solidFill>
                  <a:srgbClr val="000000"/>
                </a:solidFill>
                <a:latin typeface="Droid Sans" charset="0"/>
              </a:rPr>
              <a:t>Algorith</a:t>
            </a:r>
            <a:r>
              <a:rPr lang="de-DE" altLang="de-DE" sz="1000" dirty="0">
                <a:solidFill>
                  <a:srgbClr val="000000"/>
                </a:solidFill>
                <a:latin typeface="Droid Sans" charset="0"/>
              </a:rPr>
              <a:t>. + Datenstr. (V) </a:t>
            </a:r>
          </a:p>
          <a:p>
            <a:pPr algn="ctr" eaLnBrk="1">
              <a:lnSpc>
                <a:spcPct val="100000"/>
              </a:lnSpc>
            </a:pPr>
            <a:r>
              <a:rPr lang="de-DE" altLang="de-DE" sz="1000" dirty="0" smtClean="0">
                <a:solidFill>
                  <a:srgbClr val="000000"/>
                </a:solidFill>
                <a:latin typeface="Droid Sans" charset="0"/>
              </a:rPr>
              <a:t>Techn. </a:t>
            </a:r>
            <a:r>
              <a:rPr lang="de-DE" altLang="de-DE" sz="1000" dirty="0" err="1" smtClean="0">
                <a:solidFill>
                  <a:srgbClr val="000000"/>
                </a:solidFill>
                <a:latin typeface="Droid Sans" charset="0"/>
              </a:rPr>
              <a:t>Inform</a:t>
            </a:r>
            <a:r>
              <a:rPr lang="de-DE" altLang="de-DE" sz="1000" dirty="0" smtClean="0">
                <a:solidFill>
                  <a:srgbClr val="000000"/>
                </a:solidFill>
                <a:latin typeface="Droid Sans" charset="0"/>
              </a:rPr>
              <a:t>. </a:t>
            </a:r>
            <a:r>
              <a:rPr lang="de-DE" altLang="de-DE" sz="1000" dirty="0">
                <a:solidFill>
                  <a:srgbClr val="000000"/>
                </a:solidFill>
                <a:latin typeface="Droid Sans" charset="0"/>
              </a:rPr>
              <a:t>(V)</a:t>
            </a:r>
          </a:p>
        </p:txBody>
      </p:sp>
      <p:sp>
        <p:nvSpPr>
          <p:cNvPr id="54"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a:t>
            </a:r>
            <a:r>
              <a:rPr lang="de-DE" altLang="de-DE" sz="1400" dirty="0" err="1" smtClean="0">
                <a:solidFill>
                  <a:srgbClr val="FF0000"/>
                </a:solidFill>
                <a:latin typeface="Droid Sans" charset="0"/>
              </a:rPr>
              <a:t>Masch-Int</a:t>
            </a:r>
            <a:endParaRPr lang="de-DE" altLang="de-DE" sz="1400" dirty="0" smtClean="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(Wölfel)</a:t>
            </a:r>
            <a:endParaRPr lang="de-DE" altLang="de-DE" sz="1000" dirty="0">
              <a:solidFill>
                <a:srgbClr val="FF0000"/>
              </a:solidFill>
              <a:latin typeface="Droid Sans" charset="0"/>
            </a:endParaRPr>
          </a:p>
        </p:txBody>
      </p:sp>
      <p:sp>
        <p:nvSpPr>
          <p:cNvPr id="55" name="Rectangle 18"/>
          <p:cNvSpPr>
            <a:spLocks noChangeArrowheads="1"/>
          </p:cNvSpPr>
          <p:nvPr/>
        </p:nvSpPr>
        <p:spPr bwMode="auto">
          <a:xfrm>
            <a:off x="20638" y="360938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3</a:t>
            </a:r>
          </a:p>
        </p:txBody>
      </p:sp>
      <p:sp>
        <p:nvSpPr>
          <p:cNvPr id="56" name="Rectangle 19"/>
          <p:cNvSpPr>
            <a:spLocks noChangeArrowheads="1"/>
          </p:cNvSpPr>
          <p:nvPr/>
        </p:nvSpPr>
        <p:spPr bwMode="auto">
          <a:xfrm>
            <a:off x="20638" y="299184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4</a:t>
            </a:r>
          </a:p>
        </p:txBody>
      </p:sp>
      <p:sp>
        <p:nvSpPr>
          <p:cNvPr id="57" name="Rectangle 20"/>
          <p:cNvSpPr>
            <a:spLocks noChangeArrowheads="1"/>
          </p:cNvSpPr>
          <p:nvPr/>
        </p:nvSpPr>
        <p:spPr bwMode="auto">
          <a:xfrm>
            <a:off x="20638" y="2226668"/>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5</a:t>
            </a:r>
          </a:p>
        </p:txBody>
      </p:sp>
      <p:sp>
        <p:nvSpPr>
          <p:cNvPr id="58" name="Rectangle 21"/>
          <p:cNvSpPr>
            <a:spLocks noChangeArrowheads="1"/>
          </p:cNvSpPr>
          <p:nvPr/>
        </p:nvSpPr>
        <p:spPr bwMode="auto">
          <a:xfrm>
            <a:off x="20638" y="145673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6</a:t>
            </a:r>
          </a:p>
        </p:txBody>
      </p:sp>
      <p:sp>
        <p:nvSpPr>
          <p:cNvPr id="59"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Systeme</a:t>
            </a:r>
          </a:p>
          <a:p>
            <a:pPr algn="ctr" eaLnBrk="1">
              <a:lnSpc>
                <a:spcPct val="100000"/>
              </a:lnSpc>
            </a:pPr>
            <a:r>
              <a:rPr lang="de-DE" altLang="de-DE" sz="1000" dirty="0" smtClean="0">
                <a:solidFill>
                  <a:srgbClr val="FF0000"/>
                </a:solidFill>
                <a:latin typeface="Droid Sans" charset="0"/>
              </a:rPr>
              <a:t>- Netzwerke</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a:solidFill>
                  <a:srgbClr val="FF0000"/>
                </a:solidFill>
                <a:latin typeface="Droid Sans" charset="0"/>
              </a:rPr>
              <a:t>- Verteilte </a:t>
            </a:r>
            <a:r>
              <a:rPr lang="de-DE" altLang="de-DE" sz="1000" dirty="0" smtClean="0">
                <a:solidFill>
                  <a:srgbClr val="FF0000"/>
                </a:solidFill>
                <a:latin typeface="Droid Sans" charset="0"/>
              </a:rPr>
              <a:t>Anwendungen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(Anders/</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60" name="Rectangle 23"/>
          <p:cNvSpPr>
            <a:spLocks noChangeArrowheads="1"/>
          </p:cNvSpPr>
          <p:nvPr/>
        </p:nvSpPr>
        <p:spPr bwMode="auto">
          <a:xfrm>
            <a:off x="73691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SW-Architektur</a:t>
            </a:r>
          </a:p>
          <a:p>
            <a:pPr algn="ctr" eaLnBrk="1">
              <a:lnSpc>
                <a:spcPct val="100000"/>
              </a:lnSpc>
            </a:pPr>
            <a:r>
              <a:rPr lang="de-DE" altLang="de-DE" sz="1000" dirty="0" smtClean="0">
                <a:solidFill>
                  <a:srgbClr val="FF0000"/>
                </a:solidFill>
                <a:latin typeface="Droid Sans" charset="0"/>
              </a:rPr>
              <a:t>- Software-Architektur</a:t>
            </a:r>
          </a:p>
          <a:p>
            <a:pPr algn="ctr" eaLnBrk="1">
              <a:lnSpc>
                <a:spcPct val="100000"/>
              </a:lnSpc>
            </a:pPr>
            <a:r>
              <a:rPr lang="de-DE" altLang="de-DE" sz="1000" dirty="0" smtClean="0">
                <a:solidFill>
                  <a:srgbClr val="FF0000"/>
                </a:solidFill>
                <a:latin typeface="Droid Sans" charset="0"/>
              </a:rPr>
              <a:t>- Datenbanken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(Taube/Müller)</a:t>
            </a:r>
            <a:endParaRPr lang="de-DE" altLang="de-DE" sz="1000" dirty="0">
              <a:solidFill>
                <a:srgbClr val="FF0000"/>
              </a:solidFill>
              <a:latin typeface="Droid Sans" charset="0"/>
            </a:endParaRPr>
          </a:p>
        </p:txBody>
      </p:sp>
      <p:sp>
        <p:nvSpPr>
          <p:cNvPr id="61" name="Rectangle 24"/>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2"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000" dirty="0">
              <a:solidFill>
                <a:srgbClr val="000000"/>
              </a:solidFill>
              <a:latin typeface="Droid Sans" charset="0"/>
            </a:endParaRPr>
          </a:p>
        </p:txBody>
      </p:sp>
      <p:sp>
        <p:nvSpPr>
          <p:cNvPr id="63"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64" name="Rectangle 27"/>
          <p:cNvSpPr>
            <a:spLocks noChangeArrowheads="1"/>
          </p:cNvSpPr>
          <p:nvPr/>
        </p:nvSpPr>
        <p:spPr bwMode="auto">
          <a:xfrm>
            <a:off x="38639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5" name="Rectangle 28"/>
          <p:cNvSpPr>
            <a:spLocks noChangeArrowheads="1"/>
          </p:cNvSpPr>
          <p:nvPr/>
        </p:nvSpPr>
        <p:spPr bwMode="auto">
          <a:xfrm>
            <a:off x="56165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6"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7"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8"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69"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Seminar MI</a:t>
            </a:r>
          </a:p>
          <a:p>
            <a:pPr algn="ctr" eaLnBrk="1">
              <a:lnSpc>
                <a:spcPct val="100000"/>
              </a:lnSpc>
            </a:pPr>
            <a:r>
              <a:rPr lang="de-DE" altLang="de-DE" sz="1000">
                <a:solidFill>
                  <a:srgbClr val="000000"/>
                </a:solidFill>
                <a:latin typeface="Droid Sans" charset="0"/>
              </a:rPr>
              <a:t>Thesis-Seminar (S)</a:t>
            </a:r>
          </a:p>
          <a:p>
            <a:pPr algn="ctr" eaLnBrk="1">
              <a:lnSpc>
                <a:spcPct val="100000"/>
              </a:lnSpc>
            </a:pPr>
            <a:r>
              <a:rPr lang="de-DE" altLang="de-DE" sz="1000">
                <a:solidFill>
                  <a:srgbClr val="000000"/>
                </a:solidFill>
                <a:latin typeface="Droid Sans" charset="0"/>
              </a:rPr>
              <a:t>Wiss. Arbeiten (S)</a:t>
            </a:r>
          </a:p>
        </p:txBody>
      </p:sp>
      <p:sp>
        <p:nvSpPr>
          <p:cNvPr id="70" name="Rectangle 33"/>
          <p:cNvSpPr>
            <a:spLocks noChangeArrowheads="1"/>
          </p:cNvSpPr>
          <p:nvPr/>
        </p:nvSpPr>
        <p:spPr bwMode="auto">
          <a:xfrm>
            <a:off x="56165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71" name="Rectangle 34"/>
          <p:cNvSpPr>
            <a:spLocks noChangeArrowheads="1"/>
          </p:cNvSpPr>
          <p:nvPr/>
        </p:nvSpPr>
        <p:spPr bwMode="auto">
          <a:xfrm>
            <a:off x="20638" y="7042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7</a:t>
            </a:r>
          </a:p>
        </p:txBody>
      </p:sp>
      <p:sp>
        <p:nvSpPr>
          <p:cNvPr id="72"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73" name="Rectangle 3"/>
          <p:cNvSpPr>
            <a:spLocks noChangeArrowheads="1"/>
          </p:cNvSpPr>
          <p:nvPr/>
        </p:nvSpPr>
        <p:spPr bwMode="auto">
          <a:xfrm>
            <a:off x="3863975" y="4906368"/>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smtClean="0">
                <a:solidFill>
                  <a:srgbClr val="000000"/>
                </a:solidFill>
                <a:latin typeface="Droid Sans" charset="0"/>
              </a:rPr>
              <a:t>Programmierung</a:t>
            </a:r>
          </a:p>
          <a:p>
            <a:pPr algn="ctr">
              <a:lnSpc>
                <a:spcPct val="100000"/>
              </a:lnSpc>
              <a:defRPr/>
            </a:pPr>
            <a:r>
              <a:rPr lang="de-DE" altLang="de-DE" sz="1000" dirty="0" smtClean="0">
                <a:solidFill>
                  <a:srgbClr val="000000"/>
                </a:solidFill>
                <a:latin typeface="Droid Sans" charset="0"/>
              </a:rPr>
              <a:t>Programmieren (V)</a:t>
            </a:r>
          </a:p>
          <a:p>
            <a:pPr algn="ctr">
              <a:lnSpc>
                <a:spcPct val="100000"/>
              </a:lnSpc>
              <a:defRPr/>
            </a:pPr>
            <a:r>
              <a:rPr lang="de-DE" altLang="de-DE" sz="1000" dirty="0" smtClean="0">
                <a:solidFill>
                  <a:srgbClr val="000000"/>
                </a:solidFill>
                <a:latin typeface="Droid Sans" charset="0"/>
              </a:rPr>
              <a:t>Programmieren (P)</a:t>
            </a:r>
            <a:endParaRPr lang="de-DE" altLang="de-DE" sz="1000" dirty="0">
              <a:solidFill>
                <a:srgbClr val="000000"/>
              </a:solidFill>
              <a:latin typeface="Droid Sans" charset="0"/>
            </a:endParaRPr>
          </a:p>
        </p:txBody>
      </p:sp>
      <p:sp>
        <p:nvSpPr>
          <p:cNvPr id="74" name="Rectangle 9"/>
          <p:cNvSpPr>
            <a:spLocks noChangeArrowheads="1"/>
          </p:cNvSpPr>
          <p:nvPr/>
        </p:nvSpPr>
        <p:spPr bwMode="auto">
          <a:xfrm>
            <a:off x="3863975" y="4146749"/>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err="1">
                <a:solidFill>
                  <a:srgbClr val="000000"/>
                </a:solidFill>
                <a:latin typeface="Droid Sans" charset="0"/>
              </a:rPr>
              <a:t>Grundl</a:t>
            </a:r>
            <a:r>
              <a:rPr lang="de-DE" altLang="de-DE" sz="1400" dirty="0">
                <a:solidFill>
                  <a:srgbClr val="000000"/>
                </a:solidFill>
                <a:latin typeface="Droid Sans" charset="0"/>
              </a:rPr>
              <a:t>. int. Syst.</a:t>
            </a:r>
          </a:p>
          <a:p>
            <a:pPr algn="ctr">
              <a:lnSpc>
                <a:spcPct val="100000"/>
              </a:lnSpc>
              <a:defRPr/>
            </a:pPr>
            <a:r>
              <a:rPr lang="de-DE" altLang="de-DE" sz="1000" dirty="0" err="1" smtClean="0">
                <a:solidFill>
                  <a:srgbClr val="000000"/>
                </a:solidFill>
                <a:latin typeface="Droid Sans" charset="0"/>
              </a:rPr>
              <a:t>Grundl</a:t>
            </a:r>
            <a:r>
              <a:rPr lang="de-DE" altLang="de-DE" sz="1000" dirty="0" smtClean="0">
                <a:solidFill>
                  <a:srgbClr val="000000"/>
                </a:solidFill>
                <a:latin typeface="Droid Sans" charset="0"/>
              </a:rPr>
              <a:t>. int. Systeme (V)</a:t>
            </a:r>
          </a:p>
          <a:p>
            <a:pPr algn="ctr">
              <a:lnSpc>
                <a:spcPct val="100000"/>
              </a:lnSpc>
              <a:defRPr/>
            </a:pPr>
            <a:r>
              <a:rPr lang="de-DE" altLang="de-DE" sz="1000" dirty="0" err="1" smtClean="0">
                <a:solidFill>
                  <a:srgbClr val="000000"/>
                </a:solidFill>
                <a:latin typeface="Droid Sans" charset="0"/>
              </a:rPr>
              <a:t>Grundl</a:t>
            </a:r>
            <a:r>
              <a:rPr lang="de-DE" altLang="de-DE" sz="1000" dirty="0" smtClean="0">
                <a:solidFill>
                  <a:srgbClr val="000000"/>
                </a:solidFill>
                <a:latin typeface="Droid Sans" charset="0"/>
              </a:rPr>
              <a:t>. int. Systeme (P)</a:t>
            </a:r>
            <a:endParaRPr lang="de-DE" altLang="de-DE" sz="1000" dirty="0">
              <a:solidFill>
                <a:srgbClr val="000000"/>
              </a:solidFill>
              <a:latin typeface="Droid Sans" charset="0"/>
            </a:endParaRPr>
          </a:p>
        </p:txBody>
      </p:sp>
      <p:sp>
        <p:nvSpPr>
          <p:cNvPr id="75"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76" name="Rectangle 30"/>
          <p:cNvSpPr>
            <a:spLocks noChangeArrowheads="1"/>
          </p:cNvSpPr>
          <p:nvPr/>
        </p:nvSpPr>
        <p:spPr bwMode="auto">
          <a:xfrm>
            <a:off x="358775" y="5805264"/>
            <a:ext cx="8686800" cy="864096"/>
          </a:xfrm>
          <a:prstGeom prst="rect">
            <a:avLst/>
          </a:prstGeom>
          <a:noFill/>
          <a:ln>
            <a:noFill/>
          </a:ln>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Rückgriff auf das Ergebnis der Fachgruppe Informatik </a:t>
            </a:r>
            <a:r>
              <a:rPr lang="de-DE" altLang="de-DE" sz="1000" dirty="0">
                <a:solidFill>
                  <a:srgbClr val="000000"/>
                </a:solidFill>
                <a:latin typeface="Droid Sans" charset="0"/>
              </a:rPr>
              <a:t>vom 17.1.2015</a:t>
            </a:r>
          </a:p>
          <a:p>
            <a:pPr marL="171450" indent="-171450" eaLnBrk="1">
              <a:lnSpc>
                <a:spcPct val="100000"/>
              </a:lnSpc>
              <a:buFontTx/>
              <a:buChar char="-"/>
            </a:pPr>
            <a:r>
              <a:rPr lang="de-DE" altLang="de-DE" sz="1000" dirty="0">
                <a:solidFill>
                  <a:srgbClr val="000000"/>
                </a:solidFill>
                <a:latin typeface="Droid Sans" charset="0"/>
              </a:rPr>
              <a:t>Abschlussprüfung entfällt -&gt; weiteres WPM</a:t>
            </a:r>
          </a:p>
          <a:p>
            <a:pPr marL="171450" indent="-171450" eaLnBrk="1">
              <a:lnSpc>
                <a:spcPct val="100000"/>
              </a:lnSpc>
              <a:buFontTx/>
              <a:buChar char="-"/>
            </a:pPr>
            <a:r>
              <a:rPr lang="de-DE" altLang="de-DE" sz="1000" dirty="0">
                <a:solidFill>
                  <a:srgbClr val="000000"/>
                </a:solidFill>
                <a:latin typeface="Droid Sans" charset="0"/>
              </a:rPr>
              <a:t>Fremdsprache entfällt -&gt; </a:t>
            </a:r>
            <a:r>
              <a:rPr lang="de-DE" altLang="de-DE" sz="1000" dirty="0" smtClean="0">
                <a:solidFill>
                  <a:srgbClr val="000000"/>
                </a:solidFill>
                <a:latin typeface="Droid Sans" charset="0"/>
              </a:rPr>
              <a:t>weiteres WPM</a:t>
            </a:r>
          </a:p>
          <a:p>
            <a:pPr marL="171450" indent="-171450" eaLnBrk="1">
              <a:lnSpc>
                <a:spcPct val="100000"/>
              </a:lnSpc>
              <a:buFontTx/>
              <a:buChar char="-"/>
            </a:pPr>
            <a:r>
              <a:rPr lang="de-DE" altLang="de-DE" sz="1000" dirty="0" smtClean="0">
                <a:solidFill>
                  <a:srgbClr val="000000"/>
                </a:solidFill>
                <a:latin typeface="Droid Sans" charset="0"/>
              </a:rPr>
              <a:t>Netzwerke (Anders) in „Verteilte Anwendungen“, Modul umbenannt zu „Verteilte Systeme“</a:t>
            </a:r>
          </a:p>
          <a:p>
            <a:pPr marL="171450" indent="-171450" eaLnBrk="1">
              <a:lnSpc>
                <a:spcPct val="100000"/>
              </a:lnSpc>
              <a:buFontTx/>
              <a:buChar char="-"/>
            </a:pPr>
            <a:r>
              <a:rPr lang="de-DE" altLang="de-DE" sz="1000" dirty="0" smtClean="0">
                <a:solidFill>
                  <a:srgbClr val="000000"/>
                </a:solidFill>
                <a:latin typeface="Droid Sans" charset="0"/>
              </a:rPr>
              <a:t>Datenbanken zu „Software-Architektur“, Design Patterns nicht gesondert erwähnt</a:t>
            </a:r>
            <a:endParaRPr lang="de-DE" altLang="de-DE" sz="1000" dirty="0">
              <a:solidFill>
                <a:srgbClr val="000000"/>
              </a:solidFill>
              <a:latin typeface="Droid Sans" charset="0"/>
            </a:endParaRPr>
          </a:p>
          <a:p>
            <a:pPr marL="171450" indent="-171450" eaLnBrk="1">
              <a:lnSpc>
                <a:spcPct val="100000"/>
              </a:lnSpc>
              <a:buFontTx/>
              <a:buChar char="-"/>
            </a:pPr>
            <a:r>
              <a:rPr lang="de-DE" altLang="de-DE" sz="1000" dirty="0" smtClean="0">
                <a:solidFill>
                  <a:srgbClr val="000000"/>
                </a:solidFill>
                <a:latin typeface="Droid Sans" charset="0"/>
              </a:rPr>
              <a:t>SW-Architektur und MMI getauscht, da SW-Architektur für MIB im 2. Projektsemester dringend erforderlich</a:t>
            </a:r>
          </a:p>
        </p:txBody>
      </p:sp>
    </p:spTree>
    <p:extLst>
      <p:ext uri="{BB962C8B-B14F-4D97-AF65-F5344CB8AC3E}">
        <p14:creationId xmlns:p14="http://schemas.microsoft.com/office/powerpoint/2010/main" val="2628059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ntertitel 1"/>
          <p:cNvSpPr>
            <a:spLocks noGrp="1"/>
          </p:cNvSpPr>
          <p:nvPr>
            <p:ph type="subTitle" idx="1"/>
          </p:nvPr>
        </p:nvSpPr>
        <p:spPr>
          <a:xfrm>
            <a:off x="59376" y="34824"/>
            <a:ext cx="8977119" cy="441848"/>
          </a:xfrm>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Vorschlag der Klausurtagung 17.4.2015</a:t>
            </a:r>
            <a:endParaRPr lang="de-DE" altLang="de-DE" dirty="0">
              <a:solidFill>
                <a:srgbClr val="FF0000"/>
              </a:solidFill>
              <a:latin typeface="Droid Sans" charset="0"/>
            </a:endParaRPr>
          </a:p>
          <a:p>
            <a:endParaRPr lang="de-DE" dirty="0"/>
          </a:p>
        </p:txBody>
      </p:sp>
      <p:sp>
        <p:nvSpPr>
          <p:cNvPr id="41"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42"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Grundlagen Informatik </a:t>
            </a:r>
            <a:r>
              <a:rPr lang="de-DE" altLang="de-DE" sz="1000" dirty="0" smtClean="0">
                <a:latin typeface="Droid Sans" charset="0"/>
              </a:rPr>
              <a:t>(V)</a:t>
            </a:r>
            <a:endParaRPr lang="de-DE" altLang="de-DE" sz="1000" dirty="0">
              <a:latin typeface="Droid Sans" charset="0"/>
            </a:endParaRPr>
          </a:p>
        </p:txBody>
      </p:sp>
      <p:sp>
        <p:nvSpPr>
          <p:cNvPr id="43"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Mediengestaltung (V + P)</a:t>
            </a:r>
            <a:endParaRPr lang="de-DE" altLang="de-DE" sz="1000" dirty="0">
              <a:solidFill>
                <a:srgbClr val="000000"/>
              </a:solidFill>
              <a:latin typeface="Droid Sans" charset="0"/>
            </a:endParaRPr>
          </a:p>
          <a:p>
            <a:pPr algn="ctr" eaLnBrk="1">
              <a:lnSpc>
                <a:spcPct val="100000"/>
              </a:lnSpc>
            </a:pPr>
            <a:r>
              <a:rPr lang="de-DE" altLang="de-DE" sz="1000" dirty="0">
                <a:solidFill>
                  <a:srgbClr val="000000"/>
                </a:solidFill>
                <a:latin typeface="Droid Sans" charset="0"/>
              </a:rPr>
              <a:t>Medienpsychologie</a:t>
            </a:r>
          </a:p>
        </p:txBody>
      </p:sp>
      <p:sp>
        <p:nvSpPr>
          <p:cNvPr id="44"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45" name="Rectangle 6"/>
          <p:cNvSpPr>
            <a:spLocks noChangeArrowheads="1"/>
          </p:cNvSpPr>
          <p:nvPr/>
        </p:nvSpPr>
        <p:spPr bwMode="auto">
          <a:xfrm>
            <a:off x="20638"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1</a:t>
            </a:r>
          </a:p>
        </p:txBody>
      </p:sp>
      <p:sp>
        <p:nvSpPr>
          <p:cNvPr id="46"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47"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48"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Medienkonzept.</a:t>
            </a:r>
          </a:p>
          <a:p>
            <a:pPr algn="ctr" eaLnBrk="1">
              <a:lnSpc>
                <a:spcPct val="100000"/>
              </a:lnSpc>
            </a:pPr>
            <a:r>
              <a:rPr lang="de-DE" altLang="de-DE" sz="1000" dirty="0">
                <a:solidFill>
                  <a:srgbClr val="FF0000"/>
                </a:solidFill>
                <a:latin typeface="Droid Sans" charset="0"/>
              </a:rPr>
              <a:t>User Experience Des. </a:t>
            </a:r>
            <a:r>
              <a:rPr lang="de-DE" altLang="de-DE" sz="1000" dirty="0">
                <a:solidFill>
                  <a:srgbClr val="000000"/>
                </a:solidFill>
                <a:latin typeface="Droid Sans" charset="0"/>
              </a:rPr>
              <a:t>(V) </a:t>
            </a:r>
          </a:p>
          <a:p>
            <a:pPr algn="ctr" eaLnBrk="1">
              <a:lnSpc>
                <a:spcPct val="100000"/>
              </a:lnSpc>
            </a:pPr>
            <a:r>
              <a:rPr lang="de-DE" altLang="de-DE" sz="1000" dirty="0" err="1">
                <a:solidFill>
                  <a:srgbClr val="000000"/>
                </a:solidFill>
                <a:latin typeface="Droid Sans" charset="0"/>
              </a:rPr>
              <a:t>Medienk</a:t>
            </a:r>
            <a:r>
              <a:rPr lang="de-DE" altLang="de-DE" sz="1000" dirty="0">
                <a:solidFill>
                  <a:srgbClr val="000000"/>
                </a:solidFill>
                <a:latin typeface="Droid Sans" charset="0"/>
              </a:rPr>
              <a:t>. + Gestaltung (S)</a:t>
            </a:r>
          </a:p>
        </p:txBody>
      </p:sp>
      <p:sp>
        <p:nvSpPr>
          <p:cNvPr id="49" name="Rectangle 12"/>
          <p:cNvSpPr>
            <a:spLocks noChangeArrowheads="1"/>
          </p:cNvSpPr>
          <p:nvPr/>
        </p:nvSpPr>
        <p:spPr bwMode="auto">
          <a:xfrm>
            <a:off x="20638" y="42983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2</a:t>
            </a:r>
          </a:p>
        </p:txBody>
      </p:sp>
      <p:sp>
        <p:nvSpPr>
          <p:cNvPr id="50"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51"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52" name="Rectangle 15"/>
          <p:cNvSpPr>
            <a:spLocks noChangeArrowheads="1"/>
          </p:cNvSpPr>
          <p:nvPr/>
        </p:nvSpPr>
        <p:spPr bwMode="auto">
          <a:xfrm>
            <a:off x="561657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GDV</a:t>
            </a:r>
          </a:p>
          <a:p>
            <a:pPr algn="ctr" eaLnBrk="1">
              <a:lnSpc>
                <a:spcPct val="100000"/>
              </a:lnSpc>
            </a:pPr>
            <a:r>
              <a:rPr lang="de-DE" altLang="de-DE" sz="1000" dirty="0" smtClean="0">
                <a:solidFill>
                  <a:srgbClr val="000000"/>
                </a:solidFill>
                <a:latin typeface="Droid Sans" charset="0"/>
              </a:rPr>
              <a:t>(V + Ü</a:t>
            </a:r>
            <a:r>
              <a:rPr lang="de-DE" altLang="de-DE" sz="1000" dirty="0">
                <a:solidFill>
                  <a:srgbClr val="000000"/>
                </a:solidFill>
                <a:latin typeface="Droid Sans" charset="0"/>
              </a:rPr>
              <a:t>)</a:t>
            </a:r>
          </a:p>
        </p:txBody>
      </p:sp>
      <p:sp>
        <p:nvSpPr>
          <p:cNvPr id="54"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Mensch/Maschine</a:t>
            </a:r>
          </a:p>
          <a:p>
            <a:pPr algn="ctr" eaLnBrk="1">
              <a:lnSpc>
                <a:spcPct val="100000"/>
              </a:lnSpc>
            </a:pPr>
            <a:r>
              <a:rPr lang="de-DE" altLang="de-DE" sz="1400" dirty="0" smtClean="0">
                <a:solidFill>
                  <a:srgbClr val="FF0000"/>
                </a:solidFill>
                <a:latin typeface="Droid Sans" charset="0"/>
              </a:rPr>
              <a:t>Interaktion</a:t>
            </a:r>
          </a:p>
          <a:p>
            <a:pPr algn="ctr" eaLnBrk="1">
              <a:lnSpc>
                <a:spcPct val="100000"/>
              </a:lnSpc>
            </a:pPr>
            <a:r>
              <a:rPr lang="de-DE" altLang="de-DE" sz="1000" dirty="0" smtClean="0">
                <a:solidFill>
                  <a:srgbClr val="FF0000"/>
                </a:solidFill>
                <a:latin typeface="Droid Sans" charset="0"/>
              </a:rPr>
              <a:t>(Wölfel)</a:t>
            </a:r>
            <a:endParaRPr lang="de-DE" altLang="de-DE" sz="1000" dirty="0">
              <a:solidFill>
                <a:srgbClr val="FF0000"/>
              </a:solidFill>
              <a:latin typeface="Droid Sans" charset="0"/>
            </a:endParaRPr>
          </a:p>
        </p:txBody>
      </p:sp>
      <p:sp>
        <p:nvSpPr>
          <p:cNvPr id="55" name="Rectangle 18"/>
          <p:cNvSpPr>
            <a:spLocks noChangeArrowheads="1"/>
          </p:cNvSpPr>
          <p:nvPr/>
        </p:nvSpPr>
        <p:spPr bwMode="auto">
          <a:xfrm>
            <a:off x="20638" y="360938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3</a:t>
            </a:r>
          </a:p>
        </p:txBody>
      </p:sp>
      <p:sp>
        <p:nvSpPr>
          <p:cNvPr id="56" name="Rectangle 19"/>
          <p:cNvSpPr>
            <a:spLocks noChangeArrowheads="1"/>
          </p:cNvSpPr>
          <p:nvPr/>
        </p:nvSpPr>
        <p:spPr bwMode="auto">
          <a:xfrm>
            <a:off x="20638" y="299184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4</a:t>
            </a:r>
          </a:p>
        </p:txBody>
      </p:sp>
      <p:sp>
        <p:nvSpPr>
          <p:cNvPr id="57" name="Rectangle 20"/>
          <p:cNvSpPr>
            <a:spLocks noChangeArrowheads="1"/>
          </p:cNvSpPr>
          <p:nvPr/>
        </p:nvSpPr>
        <p:spPr bwMode="auto">
          <a:xfrm>
            <a:off x="20638" y="2226668"/>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5</a:t>
            </a:r>
          </a:p>
        </p:txBody>
      </p:sp>
      <p:sp>
        <p:nvSpPr>
          <p:cNvPr id="58" name="Rectangle 21"/>
          <p:cNvSpPr>
            <a:spLocks noChangeArrowheads="1"/>
          </p:cNvSpPr>
          <p:nvPr/>
        </p:nvSpPr>
        <p:spPr bwMode="auto">
          <a:xfrm>
            <a:off x="20638" y="1456730"/>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6</a:t>
            </a:r>
          </a:p>
        </p:txBody>
      </p:sp>
      <p:sp>
        <p:nvSpPr>
          <p:cNvPr id="59"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Systeme</a:t>
            </a:r>
          </a:p>
          <a:p>
            <a:pPr algn="ctr" eaLnBrk="1">
              <a:lnSpc>
                <a:spcPct val="100000"/>
              </a:lnSpc>
            </a:pPr>
            <a:r>
              <a:rPr lang="de-DE" altLang="de-DE" sz="1000" dirty="0" smtClean="0">
                <a:solidFill>
                  <a:srgbClr val="FF0000"/>
                </a:solidFill>
                <a:latin typeface="Droid Sans" charset="0"/>
              </a:rPr>
              <a:t>- Netzwerke</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a:solidFill>
                  <a:srgbClr val="FF0000"/>
                </a:solidFill>
                <a:latin typeface="Droid Sans" charset="0"/>
              </a:rPr>
              <a:t>- Verteilte </a:t>
            </a:r>
            <a:r>
              <a:rPr lang="de-DE" altLang="de-DE" sz="1000" dirty="0" smtClean="0">
                <a:solidFill>
                  <a:srgbClr val="FF0000"/>
                </a:solidFill>
                <a:latin typeface="Droid Sans" charset="0"/>
              </a:rPr>
              <a:t>Anwendungen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(Anders, </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60" name="Rectangle 23"/>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SW-Architektur</a:t>
            </a:r>
          </a:p>
          <a:p>
            <a:pPr algn="ctr" eaLnBrk="1">
              <a:lnSpc>
                <a:spcPct val="100000"/>
              </a:lnSpc>
            </a:pPr>
            <a:r>
              <a:rPr lang="de-DE" altLang="de-DE" sz="1000" dirty="0" smtClean="0">
                <a:solidFill>
                  <a:srgbClr val="FF0000"/>
                </a:solidFill>
                <a:latin typeface="Droid Sans" charset="0"/>
              </a:rPr>
              <a:t>- Software-Architektur</a:t>
            </a:r>
          </a:p>
          <a:p>
            <a:pPr algn="ctr" eaLnBrk="1">
              <a:lnSpc>
                <a:spcPct val="100000"/>
              </a:lnSpc>
            </a:pPr>
            <a:r>
              <a:rPr lang="de-DE" altLang="de-DE" sz="1000" dirty="0" smtClean="0">
                <a:solidFill>
                  <a:srgbClr val="FF0000"/>
                </a:solidFill>
                <a:latin typeface="Droid Sans" charset="0"/>
              </a:rPr>
              <a:t>- Design Patterns</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(Müller)</a:t>
            </a:r>
            <a:endParaRPr lang="de-DE" altLang="de-DE" sz="1000" dirty="0">
              <a:solidFill>
                <a:srgbClr val="FF0000"/>
              </a:solidFill>
              <a:latin typeface="Droid Sans" charset="0"/>
            </a:endParaRPr>
          </a:p>
        </p:txBody>
      </p:sp>
      <p:sp>
        <p:nvSpPr>
          <p:cNvPr id="62"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000" dirty="0">
              <a:solidFill>
                <a:srgbClr val="000000"/>
              </a:solidFill>
              <a:latin typeface="Droid Sans" charset="0"/>
            </a:endParaRPr>
          </a:p>
        </p:txBody>
      </p:sp>
      <p:sp>
        <p:nvSpPr>
          <p:cNvPr id="63"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64" name="Rectangle 27"/>
          <p:cNvSpPr>
            <a:spLocks noChangeArrowheads="1"/>
          </p:cNvSpPr>
          <p:nvPr/>
        </p:nvSpPr>
        <p:spPr bwMode="auto">
          <a:xfrm>
            <a:off x="7369175" y="284846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5"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6"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7"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8"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69" name="Rectangle 32"/>
          <p:cNvSpPr>
            <a:spLocks noChangeArrowheads="1"/>
          </p:cNvSpPr>
          <p:nvPr/>
        </p:nvSpPr>
        <p:spPr bwMode="auto">
          <a:xfrm>
            <a:off x="73691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Seminar MI</a:t>
            </a:r>
          </a:p>
          <a:p>
            <a:pPr algn="ctr" eaLnBrk="1">
              <a:lnSpc>
                <a:spcPct val="100000"/>
              </a:lnSpc>
            </a:pPr>
            <a:r>
              <a:rPr lang="de-DE" altLang="de-DE" sz="1000">
                <a:solidFill>
                  <a:srgbClr val="000000"/>
                </a:solidFill>
                <a:latin typeface="Droid Sans" charset="0"/>
              </a:rPr>
              <a:t>Thesis-Seminar (S)</a:t>
            </a:r>
          </a:p>
          <a:p>
            <a:pPr algn="ctr" eaLnBrk="1">
              <a:lnSpc>
                <a:spcPct val="100000"/>
              </a:lnSpc>
            </a:pPr>
            <a:r>
              <a:rPr lang="de-DE" altLang="de-DE" sz="1000">
                <a:solidFill>
                  <a:srgbClr val="000000"/>
                </a:solidFill>
                <a:latin typeface="Droid Sans" charset="0"/>
              </a:rPr>
              <a:t>Wiss. Arbeiten (S)</a:t>
            </a:r>
          </a:p>
        </p:txBody>
      </p:sp>
      <p:sp>
        <p:nvSpPr>
          <p:cNvPr id="70" name="Rectangle 33"/>
          <p:cNvSpPr>
            <a:spLocks noChangeArrowheads="1"/>
          </p:cNvSpPr>
          <p:nvPr/>
        </p:nvSpPr>
        <p:spPr bwMode="auto">
          <a:xfrm>
            <a:off x="38639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71" name="Rectangle 34"/>
          <p:cNvSpPr>
            <a:spLocks noChangeArrowheads="1"/>
          </p:cNvSpPr>
          <p:nvPr/>
        </p:nvSpPr>
        <p:spPr bwMode="auto">
          <a:xfrm>
            <a:off x="20638" y="704255"/>
            <a:ext cx="43021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eaLnBrk="1">
              <a:lnSpc>
                <a:spcPct val="100000"/>
              </a:lnSpc>
            </a:pPr>
            <a:r>
              <a:rPr lang="de-DE" altLang="de-DE" sz="1400">
                <a:solidFill>
                  <a:srgbClr val="000000"/>
                </a:solidFill>
                <a:latin typeface="Droid Sans" charset="0"/>
              </a:rPr>
              <a:t>7</a:t>
            </a:r>
          </a:p>
        </p:txBody>
      </p:sp>
      <p:sp>
        <p:nvSpPr>
          <p:cNvPr id="72"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75"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76" name="Rectangle 30"/>
          <p:cNvSpPr>
            <a:spLocks noChangeArrowheads="1"/>
          </p:cNvSpPr>
          <p:nvPr/>
        </p:nvSpPr>
        <p:spPr bwMode="auto">
          <a:xfrm>
            <a:off x="358775" y="5805264"/>
            <a:ext cx="8686800" cy="864096"/>
          </a:xfrm>
          <a:prstGeom prst="rect">
            <a:avLst/>
          </a:prstGeom>
          <a:noFill/>
          <a:ln>
            <a:noFill/>
          </a:ln>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Technische Informatik aus Hauptstudium „Informatik“ als „Grundlagen Informatik“ zu BWL im Grundstudium</a:t>
            </a:r>
          </a:p>
          <a:p>
            <a:pPr marL="171450" indent="-171450" eaLnBrk="1">
              <a:lnSpc>
                <a:spcPct val="100000"/>
              </a:lnSpc>
              <a:buFontTx/>
              <a:buChar char="-"/>
            </a:pPr>
            <a:r>
              <a:rPr lang="de-DE" altLang="de-DE" sz="1000" dirty="0" smtClean="0">
                <a:solidFill>
                  <a:srgbClr val="000000"/>
                </a:solidFill>
                <a:latin typeface="Droid Sans" charset="0"/>
              </a:rPr>
              <a:t>„Informatik“ entfernt</a:t>
            </a:r>
          </a:p>
          <a:p>
            <a:pPr marL="171450" indent="-171450" eaLnBrk="1">
              <a:lnSpc>
                <a:spcPct val="100000"/>
              </a:lnSpc>
              <a:buFontTx/>
              <a:buChar char="-"/>
            </a:pPr>
            <a:r>
              <a:rPr lang="de-DE" altLang="de-DE" sz="1000" dirty="0" smtClean="0">
                <a:solidFill>
                  <a:srgbClr val="000000"/>
                </a:solidFill>
                <a:latin typeface="Droid Sans" charset="0"/>
              </a:rPr>
              <a:t>„Medienmanagement“ und „Digitale Medienproduktion“ aufgenommen, als Informatikmodule ausgewiesen, müssen -&gt; inhaltliche Anpassung</a:t>
            </a:r>
          </a:p>
          <a:p>
            <a:pPr marL="171450" indent="-171450" eaLnBrk="1">
              <a:lnSpc>
                <a:spcPct val="100000"/>
              </a:lnSpc>
              <a:buFontTx/>
              <a:buChar char="-"/>
            </a:pPr>
            <a:r>
              <a:rPr lang="de-DE" altLang="de-DE" sz="1000" dirty="0" smtClean="0">
                <a:solidFill>
                  <a:srgbClr val="000000"/>
                </a:solidFill>
                <a:latin typeface="Droid Sans" charset="0"/>
              </a:rPr>
              <a:t>Taube aus „SW-Architektur“ entfernt</a:t>
            </a:r>
          </a:p>
          <a:p>
            <a:pPr marL="171450" indent="-171450" eaLnBrk="1">
              <a:lnSpc>
                <a:spcPct val="100000"/>
              </a:lnSpc>
              <a:buFontTx/>
              <a:buChar char="-"/>
            </a:pPr>
            <a:r>
              <a:rPr lang="de-DE" altLang="de-DE" sz="1000" dirty="0" smtClean="0">
                <a:solidFill>
                  <a:srgbClr val="000000"/>
                </a:solidFill>
                <a:latin typeface="Droid Sans" charset="0"/>
              </a:rPr>
              <a:t>Pflichtmodule auch ins 6. Semester</a:t>
            </a:r>
          </a:p>
          <a:p>
            <a:pPr marL="171450" indent="-171450" eaLnBrk="1">
              <a:lnSpc>
                <a:spcPct val="100000"/>
              </a:lnSpc>
              <a:buFontTx/>
              <a:buChar char="-"/>
            </a:pPr>
            <a:r>
              <a:rPr lang="de-DE" altLang="de-DE" sz="1000" dirty="0" smtClean="0">
                <a:solidFill>
                  <a:srgbClr val="000000"/>
                </a:solidFill>
                <a:latin typeface="Droid Sans" charset="0"/>
              </a:rPr>
              <a:t>Grafisch etwas umstrukturiert</a:t>
            </a:r>
          </a:p>
        </p:txBody>
      </p:sp>
      <p:sp>
        <p:nvSpPr>
          <p:cNvPr id="39" name="Rectangle 17"/>
          <p:cNvSpPr>
            <a:spLocks noChangeArrowheads="1"/>
          </p:cNvSpPr>
          <p:nvPr/>
        </p:nvSpPr>
        <p:spPr bwMode="auto">
          <a:xfrm>
            <a:off x="56165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Digitale</a:t>
            </a:r>
          </a:p>
          <a:p>
            <a:pPr algn="ctr" eaLnBrk="1">
              <a:lnSpc>
                <a:spcPct val="100000"/>
              </a:lnSpc>
            </a:pPr>
            <a:r>
              <a:rPr lang="de-DE" altLang="de-DE" sz="1400" dirty="0" smtClean="0">
                <a:solidFill>
                  <a:srgbClr val="FF0000"/>
                </a:solidFill>
                <a:latin typeface="Droid Sans" charset="0"/>
              </a:rPr>
              <a:t>Medien-Produktion</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(Hottong, Müller, Garcia)</a:t>
            </a:r>
            <a:endParaRPr lang="de-DE" altLang="de-DE" sz="1000" i="1" dirty="0">
              <a:solidFill>
                <a:srgbClr val="FF0000"/>
              </a:solidFill>
              <a:latin typeface="Droid Sans" charset="0"/>
            </a:endParaRPr>
          </a:p>
        </p:txBody>
      </p:sp>
      <p:sp>
        <p:nvSpPr>
          <p:cNvPr id="77" name="Rectangle 17"/>
          <p:cNvSpPr>
            <a:spLocks noChangeArrowheads="1"/>
          </p:cNvSpPr>
          <p:nvPr/>
        </p:nvSpPr>
        <p:spPr bwMode="auto">
          <a:xfrm>
            <a:off x="3863644"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Online </a:t>
            </a:r>
            <a:r>
              <a:rPr lang="de-DE" altLang="de-DE" sz="1400" dirty="0" err="1" smtClean="0">
                <a:solidFill>
                  <a:srgbClr val="FF0000"/>
                </a:solidFill>
                <a:latin typeface="Droid Sans" charset="0"/>
              </a:rPr>
              <a:t>Prod</a:t>
            </a:r>
            <a:r>
              <a:rPr lang="de-DE" altLang="de-DE" sz="1400" dirty="0" smtClean="0">
                <a:solidFill>
                  <a:srgbClr val="FF0000"/>
                </a:solidFill>
                <a:latin typeface="Droid Sans" charset="0"/>
              </a:rPr>
              <a:t>. Man.</a:t>
            </a:r>
            <a:endParaRPr lang="de-DE" altLang="de-DE" sz="1000" dirty="0" smtClean="0">
              <a:solidFill>
                <a:srgbClr val="FF0000"/>
              </a:solidFill>
              <a:latin typeface="Droid Sans" charset="0"/>
            </a:endParaRPr>
          </a:p>
          <a:p>
            <a:pPr algn="ctr" eaLnBrk="1">
              <a:lnSpc>
                <a:spcPct val="100000"/>
              </a:lnSpc>
            </a:pPr>
            <a:r>
              <a:rPr lang="de-DE" altLang="de-DE" sz="1000" i="1" dirty="0" smtClean="0">
                <a:solidFill>
                  <a:srgbClr val="FF0000"/>
                </a:solidFill>
                <a:latin typeface="Droid Sans" charset="0"/>
              </a:rPr>
              <a:t>Medienwirtschaft</a:t>
            </a:r>
          </a:p>
          <a:p>
            <a:pPr algn="ctr" eaLnBrk="1">
              <a:lnSpc>
                <a:spcPct val="100000"/>
              </a:lnSpc>
            </a:pPr>
            <a:r>
              <a:rPr lang="de-DE" altLang="de-DE" sz="1000" i="1" dirty="0" smtClean="0">
                <a:solidFill>
                  <a:srgbClr val="FF0000"/>
                </a:solidFill>
                <a:latin typeface="Droid Sans" charset="0"/>
              </a:rPr>
              <a:t>Online Produkt </a:t>
            </a:r>
            <a:r>
              <a:rPr lang="de-DE" altLang="de-DE" sz="1000" i="1" dirty="0" err="1" smtClean="0">
                <a:solidFill>
                  <a:srgbClr val="FF0000"/>
                </a:solidFill>
                <a:latin typeface="Droid Sans" charset="0"/>
              </a:rPr>
              <a:t>Managem</a:t>
            </a:r>
            <a:r>
              <a:rPr lang="de-DE" altLang="de-DE" sz="1000" i="1" dirty="0" smtClean="0">
                <a:solidFill>
                  <a:srgbClr val="FF0000"/>
                </a:solidFill>
                <a:latin typeface="Droid Sans" charset="0"/>
              </a:rPr>
              <a:t>.</a:t>
            </a:r>
          </a:p>
          <a:p>
            <a:pPr algn="ctr" eaLnBrk="1">
              <a:lnSpc>
                <a:spcPct val="100000"/>
              </a:lnSpc>
            </a:pPr>
            <a:r>
              <a:rPr lang="de-DE" altLang="de-DE" sz="1000" i="1" dirty="0" smtClean="0">
                <a:solidFill>
                  <a:srgbClr val="FF0000"/>
                </a:solidFill>
                <a:latin typeface="Droid Sans" charset="0"/>
              </a:rPr>
              <a:t>(ggf. mit CMS)</a:t>
            </a:r>
            <a:endParaRPr lang="de-DE" altLang="de-DE" sz="1000" i="1" dirty="0">
              <a:solidFill>
                <a:srgbClr val="FF0000"/>
              </a:solidFill>
              <a:latin typeface="Droid Sans" charset="0"/>
            </a:endParaRPr>
          </a:p>
        </p:txBody>
      </p:sp>
      <p:sp>
        <p:nvSpPr>
          <p:cNvPr id="78" name="Rectangle 3"/>
          <p:cNvSpPr>
            <a:spLocks noChangeArrowheads="1"/>
          </p:cNvSpPr>
          <p:nvPr/>
        </p:nvSpPr>
        <p:spPr bwMode="auto">
          <a:xfrm>
            <a:off x="3863975" y="4906368"/>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smtClean="0">
                <a:solidFill>
                  <a:srgbClr val="000000"/>
                </a:solidFill>
                <a:latin typeface="Droid Sans" charset="0"/>
              </a:rPr>
              <a:t>Programmierung</a:t>
            </a:r>
          </a:p>
          <a:p>
            <a:pPr algn="ctr">
              <a:lnSpc>
                <a:spcPct val="100000"/>
              </a:lnSpc>
              <a:defRPr/>
            </a:pPr>
            <a:r>
              <a:rPr lang="de-DE" altLang="de-DE" sz="1000" dirty="0" smtClean="0">
                <a:solidFill>
                  <a:srgbClr val="000000"/>
                </a:solidFill>
                <a:latin typeface="Droid Sans" charset="0"/>
              </a:rPr>
              <a:t>(V + P)</a:t>
            </a:r>
            <a:endParaRPr lang="de-DE" altLang="de-DE" sz="1000" dirty="0">
              <a:solidFill>
                <a:srgbClr val="000000"/>
              </a:solidFill>
              <a:latin typeface="Droid Sans" charset="0"/>
            </a:endParaRPr>
          </a:p>
        </p:txBody>
      </p:sp>
      <p:sp>
        <p:nvSpPr>
          <p:cNvPr id="79" name="Rectangle 9"/>
          <p:cNvSpPr>
            <a:spLocks noChangeArrowheads="1"/>
          </p:cNvSpPr>
          <p:nvPr/>
        </p:nvSpPr>
        <p:spPr bwMode="auto">
          <a:xfrm>
            <a:off x="3863975" y="4146749"/>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smtClean="0">
                <a:solidFill>
                  <a:srgbClr val="000000"/>
                </a:solidFill>
                <a:latin typeface="Droid Sans" charset="0"/>
              </a:rPr>
              <a:t>GIS</a:t>
            </a:r>
            <a:endParaRPr lang="de-DE" altLang="de-DE" sz="1400" dirty="0">
              <a:solidFill>
                <a:srgbClr val="000000"/>
              </a:solidFill>
              <a:latin typeface="Droid Sans" charset="0"/>
            </a:endParaRPr>
          </a:p>
          <a:p>
            <a:pPr algn="ctr">
              <a:lnSpc>
                <a:spcPct val="100000"/>
              </a:lnSpc>
              <a:defRPr/>
            </a:pPr>
            <a:r>
              <a:rPr lang="de-DE" altLang="de-DE" sz="1000" dirty="0" smtClean="0">
                <a:solidFill>
                  <a:srgbClr val="000000"/>
                </a:solidFill>
                <a:latin typeface="Droid Sans" charset="0"/>
              </a:rPr>
              <a:t>(V + P)</a:t>
            </a:r>
            <a:endParaRPr lang="de-DE" altLang="de-DE" sz="1000" dirty="0">
              <a:solidFill>
                <a:srgbClr val="000000"/>
              </a:solidFill>
              <a:latin typeface="Droid Sans" charset="0"/>
            </a:endParaRPr>
          </a:p>
        </p:txBody>
      </p:sp>
    </p:spTree>
    <p:extLst>
      <p:ext uri="{BB962C8B-B14F-4D97-AF65-F5344CB8AC3E}">
        <p14:creationId xmlns:p14="http://schemas.microsoft.com/office/powerpoint/2010/main" val="649722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Untertitel 1"/>
          <p:cNvSpPr>
            <a:spLocks noGrp="1"/>
          </p:cNvSpPr>
          <p:nvPr>
            <p:ph type="subTitle" idx="1"/>
          </p:nvPr>
        </p:nvSpPr>
        <p:spPr>
          <a:xfrm>
            <a:off x="59376" y="34824"/>
            <a:ext cx="8977119" cy="441848"/>
          </a:xfrm>
        </p:spPr>
        <p:txBody>
          <a:bodyPr/>
          <a:lstStyle/>
          <a:p>
            <a:r>
              <a:rPr lang="de-DE" altLang="de-DE" dirty="0">
                <a:solidFill>
                  <a:srgbClr val="000000"/>
                </a:solidFill>
                <a:latin typeface="Droid Sans" charset="0"/>
              </a:rPr>
              <a:t>Medieninformatik (B. Sc.) </a:t>
            </a:r>
            <a:r>
              <a:rPr lang="de-DE" altLang="de-DE" dirty="0" smtClean="0">
                <a:solidFill>
                  <a:srgbClr val="FF0000"/>
                </a:solidFill>
                <a:latin typeface="Droid Sans" charset="0"/>
              </a:rPr>
              <a:t>Vorschlag des SGL zur FPA-Sitzung 29.4.2015</a:t>
            </a:r>
            <a:endParaRPr lang="de-DE" altLang="de-DE" dirty="0">
              <a:solidFill>
                <a:srgbClr val="FF0000"/>
              </a:solidFill>
              <a:latin typeface="Droid Sans" charset="0"/>
            </a:endParaRPr>
          </a:p>
          <a:p>
            <a:endParaRPr lang="de-DE" dirty="0"/>
          </a:p>
        </p:txBody>
      </p:sp>
      <p:sp>
        <p:nvSpPr>
          <p:cNvPr id="41"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1 (V) Physik (V)</a:t>
            </a:r>
          </a:p>
          <a:p>
            <a:pPr algn="ctr" eaLnBrk="1">
              <a:lnSpc>
                <a:spcPct val="100000"/>
              </a:lnSpc>
            </a:pPr>
            <a:r>
              <a:rPr lang="de-DE" altLang="de-DE" sz="1000" dirty="0">
                <a:solidFill>
                  <a:srgbClr val="000000"/>
                </a:solidFill>
                <a:latin typeface="Droid Sans" charset="0"/>
              </a:rPr>
              <a:t>MINT (P)</a:t>
            </a:r>
          </a:p>
        </p:txBody>
      </p:sp>
      <p:sp>
        <p:nvSpPr>
          <p:cNvPr id="42"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Allg. BWL</a:t>
            </a:r>
          </a:p>
          <a:p>
            <a:pPr algn="ctr" eaLnBrk="1">
              <a:lnSpc>
                <a:spcPct val="100000"/>
              </a:lnSpc>
            </a:pPr>
            <a:r>
              <a:rPr lang="de-DE" altLang="de-DE" sz="1000" dirty="0">
                <a:solidFill>
                  <a:srgbClr val="000000"/>
                </a:solidFill>
                <a:latin typeface="Droid Sans" charset="0"/>
              </a:rPr>
              <a:t>Allgemeine BWL (V</a:t>
            </a:r>
            <a:r>
              <a:rPr lang="de-DE" altLang="de-DE" sz="1000" dirty="0" smtClean="0">
                <a:solidFill>
                  <a:srgbClr val="000000"/>
                </a:solidFill>
                <a:latin typeface="Droid Sans" charset="0"/>
              </a:rPr>
              <a:t>)</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Grundlagen Informatik </a:t>
            </a:r>
            <a:r>
              <a:rPr lang="de-DE" altLang="de-DE" sz="1000" dirty="0" smtClean="0">
                <a:latin typeface="Droid Sans" charset="0"/>
              </a:rPr>
              <a:t>(V)</a:t>
            </a:r>
            <a:endParaRPr lang="de-DE" altLang="de-DE" sz="1000" dirty="0">
              <a:latin typeface="Droid Sans" charset="0"/>
            </a:endParaRPr>
          </a:p>
        </p:txBody>
      </p:sp>
      <p:sp>
        <p:nvSpPr>
          <p:cNvPr id="43"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Mediengestaltung (V + P)</a:t>
            </a:r>
            <a:endParaRPr lang="de-DE" altLang="de-DE" sz="1000" dirty="0">
              <a:solidFill>
                <a:srgbClr val="000000"/>
              </a:solidFill>
              <a:latin typeface="Droid Sans" charset="0"/>
            </a:endParaRPr>
          </a:p>
          <a:p>
            <a:pPr algn="ctr" eaLnBrk="1">
              <a:lnSpc>
                <a:spcPct val="100000"/>
              </a:lnSpc>
            </a:pPr>
            <a:r>
              <a:rPr lang="de-DE" altLang="de-DE" sz="1000" dirty="0">
                <a:solidFill>
                  <a:srgbClr val="000000"/>
                </a:solidFill>
                <a:latin typeface="Droid Sans" charset="0"/>
              </a:rPr>
              <a:t>Medienpsychologie</a:t>
            </a:r>
          </a:p>
        </p:txBody>
      </p:sp>
      <p:sp>
        <p:nvSpPr>
          <p:cNvPr id="44"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a:solidFill>
                  <a:srgbClr val="000000"/>
                </a:solidFill>
                <a:latin typeface="Droid Sans" charset="0"/>
              </a:rPr>
              <a:t>Audio-/Videotechnik (2 V)</a:t>
            </a:r>
          </a:p>
          <a:p>
            <a:pPr algn="ctr" eaLnBrk="1">
              <a:lnSpc>
                <a:spcPct val="100000"/>
              </a:lnSpc>
            </a:pPr>
            <a:r>
              <a:rPr lang="de-DE" altLang="de-DE" sz="1000" dirty="0">
                <a:solidFill>
                  <a:srgbClr val="000000"/>
                </a:solidFill>
                <a:latin typeface="Droid Sans" charset="0"/>
              </a:rPr>
              <a:t>Medientechnik (P)</a:t>
            </a:r>
          </a:p>
        </p:txBody>
      </p:sp>
      <p:sp>
        <p:nvSpPr>
          <p:cNvPr id="46"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Mathe 2</a:t>
            </a:r>
            <a:br>
              <a:rPr lang="de-DE" altLang="de-DE" sz="1400">
                <a:solidFill>
                  <a:srgbClr val="FF0000"/>
                </a:solidFill>
                <a:latin typeface="Droid Sans" charset="0"/>
              </a:rPr>
            </a:br>
            <a:r>
              <a:rPr lang="de-DE" altLang="de-DE" sz="1000">
                <a:solidFill>
                  <a:srgbClr val="FF0000"/>
                </a:solidFill>
                <a:latin typeface="Droid Sans" charset="0"/>
              </a:rPr>
              <a:t>Mathe 2 (V + P)</a:t>
            </a:r>
            <a:br>
              <a:rPr lang="de-DE" altLang="de-DE" sz="1000">
                <a:solidFill>
                  <a:srgbClr val="FF0000"/>
                </a:solidFill>
                <a:latin typeface="Droid Sans" charset="0"/>
              </a:rPr>
            </a:br>
            <a:r>
              <a:rPr lang="de-DE" altLang="de-DE" sz="1000">
                <a:solidFill>
                  <a:srgbClr val="FF0000"/>
                </a:solidFill>
                <a:latin typeface="Droid Sans" charset="0"/>
              </a:rPr>
              <a:t>ggf. Physik (Kin/Mech)</a:t>
            </a:r>
          </a:p>
        </p:txBody>
      </p:sp>
      <p:sp>
        <p:nvSpPr>
          <p:cNvPr id="47"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(V) </a:t>
            </a:r>
          </a:p>
          <a:p>
            <a:pPr algn="ctr" eaLnBrk="1">
              <a:lnSpc>
                <a:spcPct val="100000"/>
              </a:lnSpc>
            </a:pPr>
            <a:r>
              <a:rPr lang="de-DE" altLang="de-DE" sz="1000" dirty="0">
                <a:solidFill>
                  <a:srgbClr val="000000"/>
                </a:solidFill>
                <a:latin typeface="Droid Sans" charset="0"/>
              </a:rPr>
              <a:t>Medienökonomie (V)</a:t>
            </a:r>
          </a:p>
        </p:txBody>
      </p:sp>
      <p:sp>
        <p:nvSpPr>
          <p:cNvPr id="48"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Medienkonzept.</a:t>
            </a:r>
          </a:p>
          <a:p>
            <a:pPr algn="ctr" eaLnBrk="1">
              <a:lnSpc>
                <a:spcPct val="100000"/>
              </a:lnSpc>
            </a:pPr>
            <a:r>
              <a:rPr lang="de-DE" altLang="de-DE" sz="1000" dirty="0">
                <a:solidFill>
                  <a:srgbClr val="FF0000"/>
                </a:solidFill>
                <a:latin typeface="Droid Sans" charset="0"/>
              </a:rPr>
              <a:t>User Experience Des. </a:t>
            </a:r>
            <a:r>
              <a:rPr lang="de-DE" altLang="de-DE" sz="1000" dirty="0">
                <a:solidFill>
                  <a:srgbClr val="000000"/>
                </a:solidFill>
                <a:latin typeface="Droid Sans" charset="0"/>
              </a:rPr>
              <a:t>(V) </a:t>
            </a:r>
          </a:p>
          <a:p>
            <a:pPr algn="ctr" eaLnBrk="1">
              <a:lnSpc>
                <a:spcPct val="100000"/>
              </a:lnSpc>
            </a:pPr>
            <a:r>
              <a:rPr lang="de-DE" altLang="de-DE" sz="1000" dirty="0" err="1">
                <a:solidFill>
                  <a:srgbClr val="000000"/>
                </a:solidFill>
                <a:latin typeface="Droid Sans" charset="0"/>
              </a:rPr>
              <a:t>Medienk</a:t>
            </a:r>
            <a:r>
              <a:rPr lang="de-DE" altLang="de-DE" sz="1000" dirty="0">
                <a:solidFill>
                  <a:srgbClr val="000000"/>
                </a:solidFill>
                <a:latin typeface="Droid Sans" charset="0"/>
              </a:rPr>
              <a:t>. + Gestaltung (S)</a:t>
            </a:r>
          </a:p>
        </p:txBody>
      </p:sp>
      <p:sp>
        <p:nvSpPr>
          <p:cNvPr id="50"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51"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52" name="Rectangle 15"/>
          <p:cNvSpPr>
            <a:spLocks noChangeArrowheads="1"/>
          </p:cNvSpPr>
          <p:nvPr/>
        </p:nvSpPr>
        <p:spPr bwMode="auto">
          <a:xfrm>
            <a:off x="561657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GDV</a:t>
            </a:r>
          </a:p>
          <a:p>
            <a:pPr algn="ctr" eaLnBrk="1">
              <a:lnSpc>
                <a:spcPct val="100000"/>
              </a:lnSpc>
            </a:pPr>
            <a:r>
              <a:rPr lang="de-DE" altLang="de-DE" sz="1000" dirty="0" smtClean="0">
                <a:solidFill>
                  <a:srgbClr val="000000"/>
                </a:solidFill>
                <a:latin typeface="Droid Sans" charset="0"/>
              </a:rPr>
              <a:t>(V + Ü</a:t>
            </a:r>
            <a:r>
              <a:rPr lang="de-DE" altLang="de-DE" sz="1000" dirty="0">
                <a:solidFill>
                  <a:srgbClr val="000000"/>
                </a:solidFill>
                <a:latin typeface="Droid Sans" charset="0"/>
              </a:rPr>
              <a:t>)</a:t>
            </a:r>
          </a:p>
        </p:txBody>
      </p:sp>
      <p:sp>
        <p:nvSpPr>
          <p:cNvPr id="54" name="Rectangle 17"/>
          <p:cNvSpPr>
            <a:spLocks noChangeArrowheads="1"/>
          </p:cNvSpPr>
          <p:nvPr/>
        </p:nvSpPr>
        <p:spPr bwMode="auto">
          <a:xfrm>
            <a:off x="5616100"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Mensch/Maschine</a:t>
            </a:r>
          </a:p>
          <a:p>
            <a:pPr algn="ctr" eaLnBrk="1">
              <a:lnSpc>
                <a:spcPct val="100000"/>
              </a:lnSpc>
            </a:pPr>
            <a:r>
              <a:rPr lang="de-DE" altLang="de-DE" sz="1400" dirty="0" smtClean="0">
                <a:solidFill>
                  <a:srgbClr val="FF0000"/>
                </a:solidFill>
                <a:latin typeface="Droid Sans" charset="0"/>
              </a:rPr>
              <a:t>Interaktion</a:t>
            </a:r>
          </a:p>
          <a:p>
            <a:pPr algn="ctr" eaLnBrk="1">
              <a:lnSpc>
                <a:spcPct val="100000"/>
              </a:lnSpc>
            </a:pPr>
            <a:r>
              <a:rPr lang="de-DE" altLang="de-DE" sz="1000" dirty="0" smtClean="0">
                <a:solidFill>
                  <a:srgbClr val="FF0000"/>
                </a:solidFill>
                <a:latin typeface="Droid Sans" charset="0"/>
              </a:rPr>
              <a:t>(Wölfel)</a:t>
            </a:r>
            <a:endParaRPr lang="de-DE" altLang="de-DE" sz="1000" dirty="0">
              <a:solidFill>
                <a:srgbClr val="FF0000"/>
              </a:solidFill>
              <a:latin typeface="Droid Sans" charset="0"/>
            </a:endParaRPr>
          </a:p>
        </p:txBody>
      </p:sp>
      <p:sp>
        <p:nvSpPr>
          <p:cNvPr id="59"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Systeme</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smtClean="0">
                <a:solidFill>
                  <a:srgbClr val="FF0000"/>
                </a:solidFill>
                <a:latin typeface="Droid Sans" charset="0"/>
              </a:rPr>
              <a:t>- Verteilte Anwendungen</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60" name="Rectangle 23"/>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r>
              <a:rPr lang="de-DE" altLang="de-DE" sz="1400" dirty="0" smtClean="0">
                <a:solidFill>
                  <a:srgbClr val="FF0000"/>
                </a:solidFill>
                <a:latin typeface="Droid Sans" charset="0"/>
              </a:rPr>
              <a:t>SW-Architektur</a:t>
            </a:r>
          </a:p>
          <a:p>
            <a:pPr algn="ctr" eaLnBrk="1">
              <a:lnSpc>
                <a:spcPct val="100000"/>
              </a:lnSpc>
            </a:pPr>
            <a:r>
              <a:rPr lang="de-DE" altLang="de-DE" sz="1000" dirty="0" smtClean="0">
                <a:solidFill>
                  <a:srgbClr val="FF0000"/>
                </a:solidFill>
                <a:latin typeface="Droid Sans" charset="0"/>
              </a:rPr>
              <a:t>- </a:t>
            </a:r>
            <a:r>
              <a:rPr lang="de-DE" altLang="de-DE" sz="1000" dirty="0" err="1" smtClean="0">
                <a:solidFill>
                  <a:srgbClr val="FF0000"/>
                </a:solidFill>
                <a:latin typeface="Droid Sans" charset="0"/>
              </a:rPr>
              <a:t>Softw</a:t>
            </a:r>
            <a:r>
              <a:rPr lang="de-DE" altLang="de-DE" sz="1000" dirty="0" smtClean="0">
                <a:solidFill>
                  <a:srgbClr val="FF0000"/>
                </a:solidFill>
                <a:latin typeface="Droid Sans" charset="0"/>
              </a:rPr>
              <a:t>.-</a:t>
            </a:r>
            <a:r>
              <a:rPr lang="de-DE" altLang="de-DE" sz="1000" dirty="0" err="1" smtClean="0">
                <a:solidFill>
                  <a:srgbClr val="FF0000"/>
                </a:solidFill>
                <a:latin typeface="Droid Sans" charset="0"/>
              </a:rPr>
              <a:t>Arc</a:t>
            </a:r>
            <a:r>
              <a:rPr lang="de-DE" altLang="de-DE" sz="1000" dirty="0" smtClean="0">
                <a:solidFill>
                  <a:srgbClr val="FF0000"/>
                </a:solidFill>
                <a:latin typeface="Droid Sans" charset="0"/>
              </a:rPr>
              <a:t>., Des.-Pat.</a:t>
            </a:r>
          </a:p>
          <a:p>
            <a:pPr algn="ctr" eaLnBrk="1">
              <a:lnSpc>
                <a:spcPct val="100000"/>
              </a:lnSpc>
            </a:pPr>
            <a:r>
              <a:rPr lang="de-DE" altLang="de-DE" sz="1000" dirty="0" smtClean="0">
                <a:solidFill>
                  <a:srgbClr val="FF0000"/>
                </a:solidFill>
                <a:latin typeface="Droid Sans" charset="0"/>
              </a:rPr>
              <a:t>- </a:t>
            </a:r>
            <a:r>
              <a:rPr lang="de-DE" altLang="de-DE" sz="1000" dirty="0">
                <a:solidFill>
                  <a:srgbClr val="FF0000"/>
                </a:solidFill>
                <a:latin typeface="Droid Sans" charset="0"/>
              </a:rPr>
              <a:t>Netzwerke</a:t>
            </a:r>
            <a:r>
              <a:rPr lang="de-DE" altLang="de-DE" sz="1000" dirty="0" smtClean="0">
                <a:solidFill>
                  <a:srgbClr val="FF0000"/>
                </a:solidFill>
                <a:latin typeface="Droid Sans" charset="0"/>
              </a:rPr>
              <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(Müller/Dell‘Oro/Anders)</a:t>
            </a:r>
            <a:endParaRPr lang="de-DE" altLang="de-DE" sz="1000" dirty="0">
              <a:solidFill>
                <a:srgbClr val="FF0000"/>
              </a:solidFill>
              <a:latin typeface="Droid Sans" charset="0"/>
            </a:endParaRPr>
          </a:p>
        </p:txBody>
      </p:sp>
      <p:sp>
        <p:nvSpPr>
          <p:cNvPr id="62"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000" dirty="0">
              <a:solidFill>
                <a:srgbClr val="000000"/>
              </a:solidFill>
              <a:latin typeface="Droid Sans" charset="0"/>
            </a:endParaRPr>
          </a:p>
        </p:txBody>
      </p:sp>
      <p:sp>
        <p:nvSpPr>
          <p:cNvPr id="63"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64" name="Rectangle 27"/>
          <p:cNvSpPr>
            <a:spLocks noChangeArrowheads="1"/>
          </p:cNvSpPr>
          <p:nvPr/>
        </p:nvSpPr>
        <p:spPr bwMode="auto">
          <a:xfrm>
            <a:off x="7369175" y="284846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5"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6"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7"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68"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69" name="Rectangle 32"/>
          <p:cNvSpPr>
            <a:spLocks noChangeArrowheads="1"/>
          </p:cNvSpPr>
          <p:nvPr/>
        </p:nvSpPr>
        <p:spPr bwMode="auto">
          <a:xfrm>
            <a:off x="73691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Seminar MI</a:t>
            </a:r>
          </a:p>
          <a:p>
            <a:pPr algn="ctr" eaLnBrk="1">
              <a:lnSpc>
                <a:spcPct val="100000"/>
              </a:lnSpc>
            </a:pPr>
            <a:r>
              <a:rPr lang="de-DE" altLang="de-DE" sz="1000" dirty="0">
                <a:solidFill>
                  <a:srgbClr val="000000"/>
                </a:solidFill>
                <a:latin typeface="Droid Sans" charset="0"/>
              </a:rPr>
              <a:t>Thesis-Seminar (S)</a:t>
            </a:r>
          </a:p>
          <a:p>
            <a:pPr algn="ctr" eaLnBrk="1">
              <a:lnSpc>
                <a:spcPct val="100000"/>
              </a:lnSpc>
            </a:pPr>
            <a:r>
              <a:rPr lang="de-DE" altLang="de-DE" sz="1000" dirty="0" smtClean="0">
                <a:solidFill>
                  <a:srgbClr val="000000"/>
                </a:solidFill>
                <a:latin typeface="Droid Sans" charset="0"/>
              </a:rPr>
              <a:t>(Nicht benotet)</a:t>
            </a:r>
            <a:endParaRPr lang="de-DE" altLang="de-DE" sz="1000" dirty="0">
              <a:solidFill>
                <a:srgbClr val="000000"/>
              </a:solidFill>
              <a:latin typeface="Droid Sans" charset="0"/>
            </a:endParaRPr>
          </a:p>
        </p:txBody>
      </p:sp>
      <p:sp>
        <p:nvSpPr>
          <p:cNvPr id="70" name="Rectangle 33"/>
          <p:cNvSpPr>
            <a:spLocks noChangeArrowheads="1"/>
          </p:cNvSpPr>
          <p:nvPr/>
        </p:nvSpPr>
        <p:spPr bwMode="auto">
          <a:xfrm>
            <a:off x="38639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72"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75"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FF0000"/>
                </a:solidFill>
                <a:latin typeface="Droid Sans" charset="0"/>
              </a:rPr>
              <a:t>CG</a:t>
            </a:r>
          </a:p>
          <a:p>
            <a:pPr algn="ctr" eaLnBrk="1">
              <a:lnSpc>
                <a:spcPct val="100000"/>
              </a:lnSpc>
            </a:pPr>
            <a:r>
              <a:rPr lang="de-DE" altLang="de-DE" sz="1000">
                <a:solidFill>
                  <a:srgbClr val="FF0000"/>
                </a:solidFill>
                <a:latin typeface="Droid Sans" charset="0"/>
              </a:rPr>
              <a:t>CG (V + P)</a:t>
            </a:r>
          </a:p>
        </p:txBody>
      </p:sp>
      <p:sp>
        <p:nvSpPr>
          <p:cNvPr id="76"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„Netzwerke“ zu „Software-Architektur“, da „Verteilte Anwendungen“ laut </a:t>
            </a:r>
            <a:r>
              <a:rPr lang="de-DE" altLang="de-DE" sz="1000" dirty="0" err="1" smtClean="0">
                <a:solidFill>
                  <a:srgbClr val="000000"/>
                </a:solidFill>
                <a:latin typeface="Droid Sans" charset="0"/>
              </a:rPr>
              <a:t>Eisenbiegler</a:t>
            </a:r>
            <a:r>
              <a:rPr lang="de-DE" altLang="de-DE" sz="1000" dirty="0" smtClean="0">
                <a:solidFill>
                  <a:srgbClr val="000000"/>
                </a:solidFill>
                <a:latin typeface="Droid Sans" charset="0"/>
              </a:rPr>
              <a:t> ein eigenes Modul bilden sollte</a:t>
            </a:r>
          </a:p>
          <a:p>
            <a:pPr marL="171450" indent="-171450" eaLnBrk="1">
              <a:lnSpc>
                <a:spcPct val="100000"/>
              </a:lnSpc>
              <a:buFontTx/>
              <a:buChar char="-"/>
            </a:pPr>
            <a:r>
              <a:rPr lang="de-DE" altLang="de-DE" sz="1000" dirty="0" smtClean="0">
                <a:solidFill>
                  <a:srgbClr val="000000"/>
                </a:solidFill>
                <a:latin typeface="Droid Sans" charset="0"/>
              </a:rPr>
              <a:t>Wissenschaftliches Arbeiten und Schreiben nicht verpflichtend, sondern als WPM -&gt; ggf. besonders empfohlen durch </a:t>
            </a:r>
            <a:r>
              <a:rPr lang="de-DE" altLang="de-DE" sz="1000" dirty="0" err="1" smtClean="0">
                <a:solidFill>
                  <a:srgbClr val="000000"/>
                </a:solidFill>
                <a:latin typeface="Droid Sans" charset="0"/>
              </a:rPr>
              <a:t>Thesisbetreuer</a:t>
            </a:r>
            <a:endParaRPr lang="de-DE" altLang="de-DE" sz="1000" dirty="0">
              <a:solidFill>
                <a:srgbClr val="000000"/>
              </a:solidFill>
              <a:latin typeface="Droid Sans" charset="0"/>
            </a:endParaRPr>
          </a:p>
        </p:txBody>
      </p:sp>
      <p:sp>
        <p:nvSpPr>
          <p:cNvPr id="39"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Digitale</a:t>
            </a:r>
          </a:p>
          <a:p>
            <a:pPr algn="ctr" eaLnBrk="1">
              <a:lnSpc>
                <a:spcPct val="100000"/>
              </a:lnSpc>
            </a:pPr>
            <a:r>
              <a:rPr lang="de-DE" altLang="de-DE" sz="1400" dirty="0" smtClean="0">
                <a:solidFill>
                  <a:srgbClr val="FF0000"/>
                </a:solidFill>
                <a:latin typeface="Droid Sans" charset="0"/>
              </a:rPr>
              <a:t>Medien-Produktion</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(Hottong, Müller, Garcia)</a:t>
            </a:r>
            <a:endParaRPr lang="de-DE" altLang="de-DE" sz="1000" i="1" dirty="0">
              <a:solidFill>
                <a:srgbClr val="FF0000"/>
              </a:solidFill>
              <a:latin typeface="Droid Sans" charset="0"/>
            </a:endParaRPr>
          </a:p>
        </p:txBody>
      </p:sp>
      <p:sp>
        <p:nvSpPr>
          <p:cNvPr id="77" name="Rectangle 17"/>
          <p:cNvSpPr>
            <a:spLocks noChangeArrowheads="1"/>
          </p:cNvSpPr>
          <p:nvPr/>
        </p:nvSpPr>
        <p:spPr bwMode="auto">
          <a:xfrm>
            <a:off x="3863644"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Online </a:t>
            </a:r>
            <a:r>
              <a:rPr lang="de-DE" altLang="de-DE" sz="1400" dirty="0" err="1" smtClean="0">
                <a:solidFill>
                  <a:srgbClr val="FF0000"/>
                </a:solidFill>
                <a:latin typeface="Droid Sans" charset="0"/>
              </a:rPr>
              <a:t>Prod</a:t>
            </a:r>
            <a:r>
              <a:rPr lang="de-DE" altLang="de-DE" sz="1400" dirty="0" smtClean="0">
                <a:solidFill>
                  <a:srgbClr val="FF0000"/>
                </a:solidFill>
                <a:latin typeface="Droid Sans" charset="0"/>
              </a:rPr>
              <a:t>. Man.</a:t>
            </a:r>
            <a:endParaRPr lang="de-DE" altLang="de-DE" sz="1000" dirty="0" smtClean="0">
              <a:solidFill>
                <a:srgbClr val="FF0000"/>
              </a:solidFill>
              <a:latin typeface="Droid Sans" charset="0"/>
            </a:endParaRPr>
          </a:p>
          <a:p>
            <a:pPr algn="ctr" eaLnBrk="1">
              <a:lnSpc>
                <a:spcPct val="100000"/>
              </a:lnSpc>
            </a:pPr>
            <a:r>
              <a:rPr lang="de-DE" altLang="de-DE" sz="1000" i="1" dirty="0" smtClean="0">
                <a:solidFill>
                  <a:srgbClr val="FF0000"/>
                </a:solidFill>
                <a:latin typeface="Droid Sans" charset="0"/>
              </a:rPr>
              <a:t>Medienwirtschaft</a:t>
            </a:r>
          </a:p>
          <a:p>
            <a:pPr algn="ctr" eaLnBrk="1">
              <a:lnSpc>
                <a:spcPct val="100000"/>
              </a:lnSpc>
            </a:pPr>
            <a:r>
              <a:rPr lang="de-DE" altLang="de-DE" sz="1000" i="1" dirty="0" smtClean="0">
                <a:solidFill>
                  <a:srgbClr val="FF0000"/>
                </a:solidFill>
                <a:latin typeface="Droid Sans" charset="0"/>
              </a:rPr>
              <a:t>Online Produkt </a:t>
            </a:r>
            <a:r>
              <a:rPr lang="de-DE" altLang="de-DE" sz="1000" i="1" dirty="0" err="1" smtClean="0">
                <a:solidFill>
                  <a:srgbClr val="FF0000"/>
                </a:solidFill>
                <a:latin typeface="Droid Sans" charset="0"/>
              </a:rPr>
              <a:t>Managem</a:t>
            </a:r>
            <a:r>
              <a:rPr lang="de-DE" altLang="de-DE" sz="1000" i="1" dirty="0" smtClean="0">
                <a:solidFill>
                  <a:srgbClr val="FF0000"/>
                </a:solidFill>
                <a:latin typeface="Droid Sans" charset="0"/>
              </a:rPr>
              <a:t>.</a:t>
            </a:r>
          </a:p>
          <a:p>
            <a:pPr algn="ctr" eaLnBrk="1">
              <a:lnSpc>
                <a:spcPct val="100000"/>
              </a:lnSpc>
            </a:pPr>
            <a:r>
              <a:rPr lang="de-DE" altLang="de-DE" sz="1000" i="1" dirty="0" smtClean="0">
                <a:solidFill>
                  <a:srgbClr val="FF0000"/>
                </a:solidFill>
                <a:latin typeface="Droid Sans" charset="0"/>
              </a:rPr>
              <a:t>(ggf. mit CMS)</a:t>
            </a:r>
            <a:endParaRPr lang="de-DE" altLang="de-DE" sz="1000" i="1" dirty="0">
              <a:solidFill>
                <a:srgbClr val="FF0000"/>
              </a:solidFill>
              <a:latin typeface="Droid Sans" charset="0"/>
            </a:endParaRPr>
          </a:p>
        </p:txBody>
      </p:sp>
      <p:sp>
        <p:nvSpPr>
          <p:cNvPr id="78" name="Rectangle 3"/>
          <p:cNvSpPr>
            <a:spLocks noChangeArrowheads="1"/>
          </p:cNvSpPr>
          <p:nvPr/>
        </p:nvSpPr>
        <p:spPr bwMode="auto">
          <a:xfrm>
            <a:off x="3863975" y="4906368"/>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smtClean="0">
                <a:solidFill>
                  <a:srgbClr val="000000"/>
                </a:solidFill>
                <a:latin typeface="Droid Sans" charset="0"/>
              </a:rPr>
              <a:t>Programmierung</a:t>
            </a:r>
          </a:p>
          <a:p>
            <a:pPr algn="ctr">
              <a:lnSpc>
                <a:spcPct val="100000"/>
              </a:lnSpc>
              <a:defRPr/>
            </a:pPr>
            <a:r>
              <a:rPr lang="de-DE" altLang="de-DE" sz="1000" dirty="0" smtClean="0">
                <a:solidFill>
                  <a:srgbClr val="000000"/>
                </a:solidFill>
                <a:latin typeface="Droid Sans" charset="0"/>
              </a:rPr>
              <a:t>(V + P)</a:t>
            </a:r>
            <a:endParaRPr lang="de-DE" altLang="de-DE" sz="1000" dirty="0">
              <a:solidFill>
                <a:srgbClr val="000000"/>
              </a:solidFill>
              <a:latin typeface="Droid Sans" charset="0"/>
            </a:endParaRPr>
          </a:p>
        </p:txBody>
      </p:sp>
      <p:sp>
        <p:nvSpPr>
          <p:cNvPr id="79" name="Rectangle 9"/>
          <p:cNvSpPr>
            <a:spLocks noChangeArrowheads="1"/>
          </p:cNvSpPr>
          <p:nvPr/>
        </p:nvSpPr>
        <p:spPr bwMode="auto">
          <a:xfrm>
            <a:off x="3863975" y="4146749"/>
            <a:ext cx="1676400" cy="711200"/>
          </a:xfrm>
          <a:prstGeom prst="rect">
            <a:avLst/>
          </a:prstGeom>
          <a:solidFill>
            <a:schemeClr val="accent5">
              <a:lumMod val="60000"/>
              <a:lumOff val="40000"/>
            </a:schemeClr>
          </a:solidFill>
          <a:ln>
            <a:noFill/>
          </a:ln>
          <a:extLst/>
        </p:spPr>
        <p:txBody>
          <a:bodyPr tIns="91440" bIns="91440" anchor="ctr"/>
          <a:ls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4" charset="0"/>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lnSpc>
                <a:spcPct val="100000"/>
              </a:lnSpc>
              <a:defRPr/>
            </a:pPr>
            <a:r>
              <a:rPr lang="de-DE" altLang="de-DE" sz="1400" dirty="0" smtClean="0">
                <a:solidFill>
                  <a:srgbClr val="000000"/>
                </a:solidFill>
                <a:latin typeface="Droid Sans" charset="0"/>
              </a:rPr>
              <a:t>GIS</a:t>
            </a:r>
            <a:endParaRPr lang="de-DE" altLang="de-DE" sz="1400" dirty="0">
              <a:solidFill>
                <a:srgbClr val="000000"/>
              </a:solidFill>
              <a:latin typeface="Droid Sans" charset="0"/>
            </a:endParaRPr>
          </a:p>
          <a:p>
            <a:pPr algn="ctr">
              <a:lnSpc>
                <a:spcPct val="100000"/>
              </a:lnSpc>
              <a:defRPr/>
            </a:pPr>
            <a:r>
              <a:rPr lang="de-DE" altLang="de-DE" sz="1000" dirty="0" smtClean="0">
                <a:solidFill>
                  <a:srgbClr val="000000"/>
                </a:solidFill>
                <a:latin typeface="Droid Sans" charset="0"/>
              </a:rPr>
              <a:t>(V + P)</a:t>
            </a:r>
            <a:endParaRPr lang="de-DE" altLang="de-DE" sz="1000" dirty="0">
              <a:solidFill>
                <a:srgbClr val="000000"/>
              </a:solidFill>
              <a:latin typeface="Droid Sans" charset="0"/>
            </a:endParaRPr>
          </a:p>
        </p:txBody>
      </p:sp>
    </p:spTree>
    <p:extLst>
      <p:ext uri="{BB962C8B-B14F-4D97-AF65-F5344CB8AC3E}">
        <p14:creationId xmlns:p14="http://schemas.microsoft.com/office/powerpoint/2010/main" val="2714465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Vorschlag des SGL zur </a:t>
            </a:r>
            <a:r>
              <a:rPr lang="de-DE" altLang="de-DE" dirty="0" err="1" smtClean="0">
                <a:solidFill>
                  <a:srgbClr val="FF0000"/>
                </a:solidFill>
                <a:latin typeface="Droid Sans" charset="0"/>
              </a:rPr>
              <a:t>Stuko</a:t>
            </a:r>
            <a:r>
              <a:rPr lang="de-DE" altLang="de-DE" dirty="0" smtClean="0">
                <a:solidFill>
                  <a:srgbClr val="FF0000"/>
                </a:solidFill>
                <a:latin typeface="Droid Sans" charset="0"/>
              </a:rPr>
              <a:t>-Sitzung 3.6.2015</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a:t>
            </a:r>
            <a:r>
              <a:rPr lang="de-DE" altLang="de-DE" sz="1000" dirty="0" smtClean="0">
                <a:solidFill>
                  <a:srgbClr val="000000"/>
                </a:solidFill>
                <a:latin typeface="Droid Sans" charset="0"/>
              </a:rPr>
              <a:t>1	(V2)</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Physik 	(V2)</a:t>
            </a:r>
            <a:endParaRPr lang="de-DE" altLang="de-DE" sz="1000" dirty="0">
              <a:solidFill>
                <a:srgbClr val="000000"/>
              </a:solidFill>
              <a:latin typeface="Droid Sans"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err="1" smtClean="0">
                <a:solidFill>
                  <a:srgbClr val="000000"/>
                </a:solidFill>
                <a:latin typeface="Droid Sans" charset="0"/>
              </a:rPr>
              <a:t>Grundl</a:t>
            </a:r>
            <a:r>
              <a:rPr lang="de-DE" altLang="de-DE" sz="1400" dirty="0" smtClean="0">
                <a:solidFill>
                  <a:srgbClr val="000000"/>
                </a:solidFill>
                <a:latin typeface="Droid Sans" charset="0"/>
              </a:rPr>
              <a:t>. Informatik &amp; Wirtschaft</a:t>
            </a:r>
            <a:endParaRPr lang="de-DE" altLang="de-DE" sz="1400" dirty="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Allg. BWL	(V4)</a:t>
            </a:r>
            <a:br>
              <a:rPr lang="de-DE" altLang="de-DE" sz="1000" dirty="0" smtClean="0">
                <a:solidFill>
                  <a:srgbClr val="000000"/>
                </a:solidFill>
                <a:latin typeface="Droid Sans" charset="0"/>
              </a:rPr>
            </a:br>
            <a:r>
              <a:rPr lang="de-DE" altLang="de-DE" sz="1000" dirty="0" err="1" smtClean="0">
                <a:solidFill>
                  <a:srgbClr val="000000"/>
                </a:solidFill>
                <a:latin typeface="Droid Sans" charset="0"/>
              </a:rPr>
              <a:t>Grundl</a:t>
            </a:r>
            <a:r>
              <a:rPr lang="de-DE" altLang="de-DE" sz="1000" dirty="0" smtClean="0">
                <a:solidFill>
                  <a:srgbClr val="000000"/>
                </a:solidFill>
                <a:latin typeface="Droid Sans" charset="0"/>
              </a:rPr>
              <a:t> Info. 	</a:t>
            </a:r>
            <a:r>
              <a:rPr lang="de-DE" altLang="de-DE" sz="1000" dirty="0" smtClean="0">
                <a:latin typeface="Droid Sans" charset="0"/>
              </a:rPr>
              <a:t>(V2)</a:t>
            </a:r>
            <a:endParaRPr lang="de-DE" altLang="de-DE" sz="1000" dirty="0">
              <a:latin typeface="Droid Sans"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(V2 + P2)</a:t>
            </a:r>
          </a:p>
          <a:p>
            <a:pPr algn="ctr" eaLnBrk="1">
              <a:lnSpc>
                <a:spcPct val="100000"/>
              </a:lnSpc>
            </a:pPr>
            <a:r>
              <a:rPr lang="de-DE" altLang="de-DE" sz="1000" dirty="0" smtClean="0">
                <a:solidFill>
                  <a:srgbClr val="000000"/>
                </a:solidFill>
                <a:latin typeface="Droid Sans" charset="0"/>
              </a:rPr>
              <a:t>Medienpsychologie (V2)</a:t>
            </a:r>
            <a:endParaRPr lang="de-DE" altLang="de-DE" sz="1000" dirty="0">
              <a:solidFill>
                <a:srgbClr val="000000"/>
              </a:solidFill>
              <a:latin typeface="Droid Sans"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smtClean="0">
                <a:solidFill>
                  <a:srgbClr val="000000"/>
                </a:solidFill>
                <a:latin typeface="Droid Sans" charset="0"/>
              </a:rPr>
              <a:t>Audiotechnik    (V2) Videotechnik    (V2</a:t>
            </a:r>
            <a:r>
              <a:rPr lang="de-DE" altLang="de-DE" sz="1000" dirty="0">
                <a:solidFill>
                  <a:srgbClr val="000000"/>
                </a:solidFill>
                <a:latin typeface="Droid Sans" charset="0"/>
              </a:rPr>
              <a:t>)</a:t>
            </a:r>
          </a:p>
          <a:p>
            <a:pPr algn="ctr" eaLnBrk="1">
              <a:lnSpc>
                <a:spcPct val="100000"/>
              </a:lnSpc>
            </a:pPr>
            <a:r>
              <a:rPr lang="de-DE" altLang="de-DE" sz="1000" dirty="0">
                <a:solidFill>
                  <a:srgbClr val="000000"/>
                </a:solidFill>
                <a:latin typeface="Droid Sans" charset="0"/>
              </a:rPr>
              <a:t>Medientechnik (</a:t>
            </a:r>
            <a:r>
              <a:rPr lang="de-DE" altLang="de-DE" sz="1000" dirty="0" smtClean="0">
                <a:solidFill>
                  <a:srgbClr val="000000"/>
                </a:solidFill>
                <a:latin typeface="Droid Sans" charset="0"/>
              </a:rPr>
              <a:t>P2)</a:t>
            </a:r>
            <a:endParaRPr lang="de-DE" altLang="de-DE" sz="1000" dirty="0">
              <a:solidFill>
                <a:srgbClr val="000000"/>
              </a:solidFill>
              <a:latin typeface="Droid Sans"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smtClean="0">
                <a:solidFill>
                  <a:srgbClr val="000000"/>
                </a:solidFill>
                <a:latin typeface="Droid Sans" charset="0"/>
              </a:rPr>
              <a:t>s16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MINT-</a:t>
            </a:r>
            <a:r>
              <a:rPr lang="de-DE" altLang="de-DE" sz="1400" dirty="0" err="1" smtClean="0">
                <a:solidFill>
                  <a:srgbClr val="FF0000"/>
                </a:solidFill>
                <a:latin typeface="Droid Sans" charset="0"/>
              </a:rPr>
              <a:t>Grundl</a:t>
            </a:r>
            <a:r>
              <a:rPr lang="de-DE" altLang="de-DE" sz="1400" dirty="0" smtClean="0">
                <a:solidFill>
                  <a:srgbClr val="FF0000"/>
                </a:solidFill>
                <a:latin typeface="Droid Sans" charset="0"/>
              </a:rPr>
              <a:t>. </a:t>
            </a:r>
            <a:r>
              <a:rPr lang="de-DE" altLang="de-DE" sz="1400" dirty="0">
                <a:solidFill>
                  <a:srgbClr val="FF0000"/>
                </a:solidFill>
                <a:latin typeface="Droid Sans" charset="0"/>
              </a:rPr>
              <a:t>2</a:t>
            </a:r>
            <a:br>
              <a:rPr lang="de-DE" altLang="de-DE" sz="1400" dirty="0">
                <a:solidFill>
                  <a:srgbClr val="FF0000"/>
                </a:solidFill>
                <a:latin typeface="Droid Sans" charset="0"/>
              </a:rPr>
            </a:br>
            <a:r>
              <a:rPr lang="de-DE" altLang="de-DE" sz="1000" dirty="0">
                <a:solidFill>
                  <a:srgbClr val="FF0000"/>
                </a:solidFill>
                <a:latin typeface="Droid Sans" charset="0"/>
              </a:rPr>
              <a:t>Mathe 2 </a:t>
            </a:r>
            <a:r>
              <a:rPr lang="de-DE" altLang="de-DE" sz="1000" dirty="0" smtClean="0">
                <a:solidFill>
                  <a:srgbClr val="FF0000"/>
                </a:solidFill>
                <a:latin typeface="Droid Sans" charset="0"/>
              </a:rPr>
              <a:t>                   (V2)</a:t>
            </a:r>
            <a:endParaRPr lang="de-DE" altLang="de-DE" sz="10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Physik 2</a:t>
            </a:r>
            <a:r>
              <a:rPr lang="de-DE" altLang="de-DE" sz="1000" dirty="0">
                <a:solidFill>
                  <a:srgbClr val="FF0000"/>
                </a:solidFill>
                <a:latin typeface="Droid Sans" charset="0"/>
              </a:rPr>
              <a:t> (Kin/</a:t>
            </a:r>
            <a:r>
              <a:rPr lang="de-DE" altLang="de-DE" sz="1000" dirty="0" err="1">
                <a:solidFill>
                  <a:srgbClr val="FF0000"/>
                </a:solidFill>
                <a:latin typeface="Droid Sans" charset="0"/>
              </a:rPr>
              <a:t>Mech</a:t>
            </a:r>
            <a:r>
              <a:rPr lang="de-DE" altLang="de-DE" sz="1000" dirty="0">
                <a:solidFill>
                  <a:srgbClr val="FF0000"/>
                </a:solidFill>
                <a:latin typeface="Droid Sans" charset="0"/>
              </a:rPr>
              <a:t>)</a:t>
            </a:r>
            <a:r>
              <a:rPr lang="de-DE" altLang="de-DE" sz="1000" dirty="0" smtClean="0">
                <a:solidFill>
                  <a:srgbClr val="FF0000"/>
                </a:solidFill>
                <a:latin typeface="Droid Sans" charset="0"/>
              </a:rPr>
              <a:t> (V2)</a:t>
            </a:r>
            <a:endParaRPr lang="de-DE" altLang="de-DE" sz="1000" dirty="0">
              <a:solidFill>
                <a:srgbClr val="FF0000"/>
              </a:solidFill>
              <a:latin typeface="Droid Sans"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a:t>
            </a:r>
            <a:r>
              <a:rPr lang="de-DE" altLang="de-DE" sz="1000" dirty="0" smtClean="0">
                <a:solidFill>
                  <a:srgbClr val="000000"/>
                </a:solidFill>
                <a:latin typeface="Droid Sans" charset="0"/>
              </a:rPr>
              <a:t>	        (V2) </a:t>
            </a:r>
            <a:endParaRPr lang="de-DE" altLang="de-DE" sz="1000" dirty="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Medienökonomie (V2)</a:t>
            </a:r>
            <a:endParaRPr lang="de-DE" altLang="de-DE" sz="1000" dirty="0">
              <a:solidFill>
                <a:srgbClr val="000000"/>
              </a:solidFill>
              <a:latin typeface="Droid Sans"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Medienkonzeption</a:t>
            </a:r>
            <a:endParaRPr lang="de-DE" altLang="de-DE" sz="1400" dirty="0">
              <a:solidFill>
                <a:srgbClr val="000000"/>
              </a:solidFill>
              <a:latin typeface="Droid Sans" charset="0"/>
            </a:endParaRPr>
          </a:p>
          <a:p>
            <a:pPr algn="ctr" eaLnBrk="1">
              <a:lnSpc>
                <a:spcPct val="100000"/>
              </a:lnSpc>
            </a:pPr>
            <a:r>
              <a:rPr lang="de-DE" altLang="de-DE" sz="1000" dirty="0">
                <a:solidFill>
                  <a:srgbClr val="FF0000"/>
                </a:solidFill>
                <a:latin typeface="Droid Sans" charset="0"/>
              </a:rPr>
              <a:t>User </a:t>
            </a:r>
            <a:r>
              <a:rPr lang="de-DE" altLang="de-DE" sz="1000" dirty="0" err="1" smtClean="0">
                <a:solidFill>
                  <a:srgbClr val="FF0000"/>
                </a:solidFill>
                <a:latin typeface="Droid Sans" charset="0"/>
              </a:rPr>
              <a:t>Exp</a:t>
            </a:r>
            <a:r>
              <a:rPr lang="de-DE" altLang="de-DE" sz="1000" dirty="0" smtClean="0">
                <a:solidFill>
                  <a:srgbClr val="FF0000"/>
                </a:solidFill>
                <a:latin typeface="Droid Sans" charset="0"/>
              </a:rPr>
              <a:t>. Design       </a:t>
            </a:r>
            <a:r>
              <a:rPr lang="de-DE" altLang="de-DE" sz="1000" dirty="0" smtClean="0">
                <a:solidFill>
                  <a:srgbClr val="000000"/>
                </a:solidFill>
                <a:latin typeface="Droid Sans" charset="0"/>
              </a:rPr>
              <a:t>(V2) </a:t>
            </a:r>
            <a:endParaRPr lang="de-DE" altLang="de-DE" sz="1000" dirty="0">
              <a:solidFill>
                <a:srgbClr val="000000"/>
              </a:solidFill>
              <a:latin typeface="Droid Sans" charset="0"/>
            </a:endParaRPr>
          </a:p>
          <a:p>
            <a:pPr algn="ctr" eaLnBrk="1">
              <a:lnSpc>
                <a:spcPct val="100000"/>
              </a:lnSpc>
            </a:pPr>
            <a:r>
              <a:rPr lang="de-DE" altLang="de-DE" sz="1000" dirty="0" err="1">
                <a:solidFill>
                  <a:srgbClr val="000000"/>
                </a:solidFill>
                <a:latin typeface="Droid Sans" charset="0"/>
              </a:rPr>
              <a:t>Medienk</a:t>
            </a:r>
            <a:r>
              <a:rPr lang="de-DE" altLang="de-DE" sz="1000" dirty="0" smtClean="0">
                <a:solidFill>
                  <a:srgbClr val="000000"/>
                </a:solidFill>
                <a:latin typeface="Droid Sans" charset="0"/>
              </a:rPr>
              <a:t>.+Gestaltung </a:t>
            </a:r>
            <a:r>
              <a:rPr lang="de-DE" altLang="de-DE" sz="1000" dirty="0">
                <a:solidFill>
                  <a:srgbClr val="000000"/>
                </a:solidFill>
                <a:latin typeface="Droid Sans" charset="0"/>
              </a:rPr>
              <a:t>(</a:t>
            </a:r>
            <a:r>
              <a:rPr lang="de-DE" altLang="de-DE" sz="1000" dirty="0" smtClean="0">
                <a:solidFill>
                  <a:srgbClr val="000000"/>
                </a:solidFill>
                <a:latin typeface="Droid Sans" charset="0"/>
              </a:rPr>
              <a:t>S3)</a:t>
            </a:r>
            <a:endParaRPr lang="de-DE" altLang="de-DE" sz="1000" dirty="0">
              <a:solidFill>
                <a:srgbClr val="000000"/>
              </a:solidFill>
              <a:latin typeface="Droid Sans"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13"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14" name="Rectangle 15"/>
          <p:cNvSpPr>
            <a:spLocks noChangeArrowheads="1"/>
          </p:cNvSpPr>
          <p:nvPr/>
        </p:nvSpPr>
        <p:spPr bwMode="auto">
          <a:xfrm>
            <a:off x="561657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GDV</a:t>
            </a:r>
          </a:p>
          <a:p>
            <a:pPr algn="ctr" eaLnBrk="1">
              <a:lnSpc>
                <a:spcPct val="100000"/>
              </a:lnSpc>
            </a:pPr>
            <a:r>
              <a:rPr lang="de-DE" altLang="de-DE" sz="1000" dirty="0" smtClean="0">
                <a:solidFill>
                  <a:srgbClr val="000000"/>
                </a:solidFill>
                <a:latin typeface="Droid Sans" charset="0"/>
              </a:rPr>
              <a:t>(V4 + Ü2)</a:t>
            </a:r>
            <a:endParaRPr lang="de-DE" altLang="de-DE" sz="1000" dirty="0">
              <a:solidFill>
                <a:srgbClr val="000000"/>
              </a:solidFill>
              <a:latin typeface="Droid Sans" charset="0"/>
            </a:endParaRPr>
          </a:p>
        </p:txBody>
      </p:sp>
      <p:sp>
        <p:nvSpPr>
          <p:cNvPr id="15" name="Rectangle 17"/>
          <p:cNvSpPr>
            <a:spLocks noChangeArrowheads="1"/>
          </p:cNvSpPr>
          <p:nvPr/>
        </p:nvSpPr>
        <p:spPr bwMode="auto">
          <a:xfrm>
            <a:off x="5616100"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Mensch/Maschine</a:t>
            </a:r>
          </a:p>
          <a:p>
            <a:pPr algn="ctr" eaLnBrk="1">
              <a:lnSpc>
                <a:spcPct val="100000"/>
              </a:lnSpc>
            </a:pPr>
            <a:r>
              <a:rPr lang="de-DE" altLang="de-DE" sz="1400" dirty="0" smtClean="0">
                <a:solidFill>
                  <a:srgbClr val="FF0000"/>
                </a:solidFill>
                <a:latin typeface="Droid Sans" charset="0"/>
              </a:rPr>
              <a:t>Interaktion</a:t>
            </a:r>
          </a:p>
          <a:p>
            <a:pPr algn="ctr" eaLnBrk="1">
              <a:lnSpc>
                <a:spcPct val="100000"/>
              </a:lnSpc>
            </a:pPr>
            <a:r>
              <a:rPr lang="de-DE" altLang="de-DE" sz="1000" dirty="0" smtClean="0">
                <a:solidFill>
                  <a:srgbClr val="FF0000"/>
                </a:solidFill>
                <a:latin typeface="Droid Sans" charset="0"/>
              </a:rPr>
              <a:t>M,-M.-Interaktion (V2+P2)</a:t>
            </a:r>
          </a:p>
          <a:p>
            <a:pPr algn="ctr" eaLnBrk="1">
              <a:lnSpc>
                <a:spcPct val="100000"/>
              </a:lnSpc>
            </a:pPr>
            <a:r>
              <a:rPr lang="de-DE" altLang="de-DE" sz="1000" dirty="0" smtClean="0">
                <a:solidFill>
                  <a:srgbClr val="FF0000"/>
                </a:solidFill>
                <a:latin typeface="Droid Sans" charset="0"/>
              </a:rPr>
              <a:t>(Wölfel)</a:t>
            </a:r>
            <a:endParaRPr lang="de-DE" altLang="de-DE" sz="1000" dirty="0">
              <a:solidFill>
                <a:srgbClr val="FF0000"/>
              </a:solidFill>
              <a:latin typeface="Droid Sans" charset="0"/>
            </a:endParaRPr>
          </a:p>
        </p:txBody>
      </p:sp>
      <p:sp>
        <p:nvSpPr>
          <p:cNvPr id="16"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a:t>
            </a:r>
            <a:r>
              <a:rPr lang="de-DE" altLang="de-DE" sz="1400" dirty="0" err="1" smtClean="0">
                <a:solidFill>
                  <a:srgbClr val="FF0000"/>
                </a:solidFill>
                <a:latin typeface="Droid Sans" charset="0"/>
              </a:rPr>
              <a:t>Anwend</a:t>
            </a:r>
            <a:r>
              <a:rPr lang="de-DE" altLang="de-DE" sz="1400" dirty="0" smtClean="0">
                <a:solidFill>
                  <a:srgbClr val="FF0000"/>
                </a:solidFill>
                <a:latin typeface="Droid Sans" charset="0"/>
              </a:rPr>
              <a:t>.</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smtClean="0">
                <a:solidFill>
                  <a:srgbClr val="FF0000"/>
                </a:solidFill>
                <a:latin typeface="Droid Sans" charset="0"/>
              </a:rPr>
              <a:t>Verteilte Anwendungen (V2 + P2)</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17" name="Rectangle 23"/>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Softwaredesign</a:t>
            </a:r>
          </a:p>
          <a:p>
            <a:pPr algn="ctr" eaLnBrk="1">
              <a:lnSpc>
                <a:spcPct val="100000"/>
              </a:lnSpc>
            </a:pPr>
            <a:r>
              <a:rPr lang="de-DE" altLang="de-DE" sz="1000" dirty="0" smtClean="0">
                <a:solidFill>
                  <a:srgbClr val="FF0000"/>
                </a:solidFill>
                <a:latin typeface="Droid Sans" charset="0"/>
              </a:rPr>
              <a:t>Softwaredesign (V2 + P2).</a:t>
            </a:r>
          </a:p>
          <a:p>
            <a:pPr algn="ctr" eaLnBrk="1">
              <a:lnSpc>
                <a:spcPct val="100000"/>
              </a:lnSpc>
            </a:pPr>
            <a:r>
              <a:rPr lang="de-DE" altLang="de-DE" sz="1000" dirty="0" smtClean="0">
                <a:solidFill>
                  <a:srgbClr val="FF0000"/>
                </a:solidFill>
                <a:latin typeface="Droid Sans" charset="0"/>
              </a:rPr>
              <a:t>Netzwerkprotokolle (V2)</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(Müller/Dell‘Oro/Anders)</a:t>
            </a:r>
            <a:endParaRPr lang="de-DE" altLang="de-DE" sz="1000" dirty="0">
              <a:solidFill>
                <a:srgbClr val="FF0000"/>
              </a:solidFill>
              <a:latin typeface="Droid Sans" charset="0"/>
            </a:endParaRPr>
          </a:p>
        </p:txBody>
      </p:sp>
      <p:sp>
        <p:nvSpPr>
          <p:cNvPr id="18"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000" dirty="0">
              <a:solidFill>
                <a:srgbClr val="000000"/>
              </a:solidFill>
              <a:latin typeface="Droid Sans" charset="0"/>
            </a:endParaRPr>
          </a:p>
        </p:txBody>
      </p:sp>
      <p:sp>
        <p:nvSpPr>
          <p:cNvPr id="19"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20" name="Rectangle 27"/>
          <p:cNvSpPr>
            <a:spLocks noChangeArrowheads="1"/>
          </p:cNvSpPr>
          <p:nvPr/>
        </p:nvSpPr>
        <p:spPr bwMode="auto">
          <a:xfrm>
            <a:off x="7369175" y="284846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3"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4"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25" name="Rectangle 32"/>
          <p:cNvSpPr>
            <a:spLocks noChangeArrowheads="1"/>
          </p:cNvSpPr>
          <p:nvPr/>
        </p:nvSpPr>
        <p:spPr bwMode="auto">
          <a:xfrm>
            <a:off x="73691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Seminar MI</a:t>
            </a:r>
          </a:p>
          <a:p>
            <a:pPr algn="ctr" eaLnBrk="1">
              <a:lnSpc>
                <a:spcPct val="100000"/>
              </a:lnSpc>
            </a:pPr>
            <a:r>
              <a:rPr lang="de-DE" altLang="de-DE" sz="1000" dirty="0">
                <a:solidFill>
                  <a:srgbClr val="000000"/>
                </a:solidFill>
                <a:latin typeface="Droid Sans" charset="0"/>
              </a:rPr>
              <a:t>Thesis-Seminar (S)</a:t>
            </a:r>
          </a:p>
          <a:p>
            <a:pPr algn="ctr" eaLnBrk="1">
              <a:lnSpc>
                <a:spcPct val="100000"/>
              </a:lnSpc>
            </a:pPr>
            <a:r>
              <a:rPr lang="de-DE" altLang="de-DE" sz="1000" dirty="0" smtClean="0">
                <a:solidFill>
                  <a:srgbClr val="000000"/>
                </a:solidFill>
                <a:latin typeface="Droid Sans" charset="0"/>
              </a:rPr>
              <a:t>(Nicht benotet)</a:t>
            </a:r>
            <a:endParaRPr lang="de-DE" altLang="de-DE" sz="1000" dirty="0">
              <a:solidFill>
                <a:srgbClr val="000000"/>
              </a:solidFill>
              <a:latin typeface="Droid Sans" charset="0"/>
            </a:endParaRPr>
          </a:p>
        </p:txBody>
      </p:sp>
      <p:sp>
        <p:nvSpPr>
          <p:cNvPr id="26" name="Rectangle 33"/>
          <p:cNvSpPr>
            <a:spLocks noChangeArrowheads="1"/>
          </p:cNvSpPr>
          <p:nvPr/>
        </p:nvSpPr>
        <p:spPr bwMode="auto">
          <a:xfrm>
            <a:off x="38639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Computergrafik</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Computergrafik</a:t>
            </a:r>
            <a:r>
              <a:rPr lang="de-DE" altLang="de-DE" sz="1000" dirty="0">
                <a:solidFill>
                  <a:srgbClr val="FF0000"/>
                </a:solidFill>
                <a:latin typeface="Droid Sans" charset="0"/>
              </a:rPr>
              <a:t> </a:t>
            </a:r>
            <a:r>
              <a:rPr lang="de-DE" altLang="de-DE" sz="1000" dirty="0" smtClean="0">
                <a:solidFill>
                  <a:srgbClr val="FF0000"/>
                </a:solidFill>
                <a:latin typeface="Droid Sans" charset="0"/>
              </a:rPr>
              <a:t>(V2 </a:t>
            </a:r>
            <a:r>
              <a:rPr lang="de-DE" altLang="de-DE" sz="1000" dirty="0">
                <a:solidFill>
                  <a:srgbClr val="FF0000"/>
                </a:solidFill>
                <a:latin typeface="Droid Sans" charset="0"/>
              </a:rPr>
              <a:t>+ </a:t>
            </a:r>
            <a:r>
              <a:rPr lang="de-DE" altLang="de-DE" sz="1000" dirty="0" smtClean="0">
                <a:solidFill>
                  <a:srgbClr val="FF0000"/>
                </a:solidFill>
                <a:latin typeface="Droid Sans" charset="0"/>
              </a:rPr>
              <a:t>P2)</a:t>
            </a:r>
            <a:endParaRPr lang="de-DE" altLang="de-DE" sz="1000" dirty="0">
              <a:solidFill>
                <a:srgbClr val="FF0000"/>
              </a:solidFill>
              <a:latin typeface="Droid Sans"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SWS und frühestes Startsemester eingetragen</a:t>
            </a:r>
          </a:p>
          <a:p>
            <a:pPr marL="171450" indent="-171450" eaLnBrk="1">
              <a:lnSpc>
                <a:spcPct val="100000"/>
              </a:lnSpc>
              <a:buFontTx/>
              <a:buChar char="-"/>
            </a:pPr>
            <a:r>
              <a:rPr lang="de-DE" altLang="de-DE" sz="1000" dirty="0" smtClean="0">
                <a:solidFill>
                  <a:srgbClr val="000000"/>
                </a:solidFill>
                <a:latin typeface="Droid Sans" charset="0"/>
              </a:rPr>
              <a:t>MINT-Praktikum aufgrund von Kapazitätsmangel entfernt</a:t>
            </a:r>
          </a:p>
          <a:p>
            <a:pPr marL="171450" indent="-171450" eaLnBrk="1">
              <a:lnSpc>
                <a:spcPct val="100000"/>
              </a:lnSpc>
              <a:buFontTx/>
              <a:buChar char="-"/>
            </a:pPr>
            <a:r>
              <a:rPr lang="de-DE" altLang="de-DE" sz="1000" dirty="0" smtClean="0">
                <a:solidFill>
                  <a:srgbClr val="000000"/>
                </a:solidFill>
                <a:latin typeface="Droid Sans" charset="0"/>
              </a:rPr>
              <a:t>Modul Allgemeine BWL umbenannt in „Grundlagen Informatik und Wirtschaft“</a:t>
            </a:r>
          </a:p>
          <a:p>
            <a:pPr marL="171450" indent="-171450" eaLnBrk="1">
              <a:lnSpc>
                <a:spcPct val="100000"/>
              </a:lnSpc>
              <a:buFontTx/>
              <a:buChar char="-"/>
            </a:pPr>
            <a:r>
              <a:rPr lang="de-DE" altLang="de-DE" sz="1000" dirty="0" smtClean="0">
                <a:solidFill>
                  <a:srgbClr val="000000"/>
                </a:solidFill>
                <a:latin typeface="Droid Sans" charset="0"/>
              </a:rPr>
              <a:t>„Softwarearchitektur“ umbenannt in „Softwaredesign“</a:t>
            </a:r>
          </a:p>
          <a:p>
            <a:pPr marL="171450" indent="-171450" eaLnBrk="1">
              <a:lnSpc>
                <a:spcPct val="100000"/>
              </a:lnSpc>
              <a:buFontTx/>
              <a:buChar char="-"/>
            </a:pPr>
            <a:r>
              <a:rPr lang="de-DE" altLang="de-DE" sz="1000" dirty="0" smtClean="0">
                <a:solidFill>
                  <a:srgbClr val="000000"/>
                </a:solidFill>
                <a:latin typeface="Droid Sans" charset="0"/>
              </a:rPr>
              <a:t>Einzelveranstaltungen und Modultitel ausformuliert</a:t>
            </a:r>
          </a:p>
          <a:p>
            <a:pPr marL="171450" indent="-171450" eaLnBrk="1">
              <a:lnSpc>
                <a:spcPct val="100000"/>
              </a:lnSpc>
              <a:buFontTx/>
              <a:buChar char="-"/>
            </a:pPr>
            <a:endParaRPr lang="de-DE" altLang="de-DE" sz="1000" dirty="0" smtClean="0">
              <a:solidFill>
                <a:srgbClr val="000000"/>
              </a:solidFill>
              <a:latin typeface="Droid Sans" charset="0"/>
            </a:endParaRPr>
          </a:p>
          <a:p>
            <a:pPr marL="171450" indent="-171450" eaLnBrk="1">
              <a:lnSpc>
                <a:spcPct val="100000"/>
              </a:lnSpc>
              <a:buFontTx/>
              <a:buChar char="-"/>
            </a:pPr>
            <a:endParaRPr lang="de-DE" altLang="de-DE" sz="1000" dirty="0">
              <a:solidFill>
                <a:srgbClr val="000000"/>
              </a:solidFill>
              <a:latin typeface="Droid Sans" charset="0"/>
            </a:endParaRPr>
          </a:p>
        </p:txBody>
      </p:sp>
      <p:sp>
        <p:nvSpPr>
          <p:cNvPr id="30"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err="1" smtClean="0">
                <a:solidFill>
                  <a:srgbClr val="FF0000"/>
                </a:solidFill>
                <a:latin typeface="Droid Sans" charset="0"/>
              </a:rPr>
              <a:t>Digi</a:t>
            </a:r>
            <a:r>
              <a:rPr lang="de-DE" altLang="de-DE" sz="1400" dirty="0" smtClean="0">
                <a:solidFill>
                  <a:srgbClr val="FF0000"/>
                </a:solidFill>
                <a:latin typeface="Droid Sans" charset="0"/>
              </a:rPr>
              <a:t>. </a:t>
            </a:r>
            <a:r>
              <a:rPr lang="de-DE" altLang="de-DE" sz="1400" dirty="0" err="1" smtClean="0">
                <a:solidFill>
                  <a:srgbClr val="FF0000"/>
                </a:solidFill>
                <a:latin typeface="Droid Sans" charset="0"/>
              </a:rPr>
              <a:t>Medienprod</a:t>
            </a:r>
            <a:r>
              <a:rPr lang="de-DE" altLang="de-DE" sz="1400" dirty="0" smtClean="0">
                <a:solidFill>
                  <a:srgbClr val="FF0000"/>
                </a:solidFill>
                <a:latin typeface="Droid Sans" charset="0"/>
              </a:rPr>
              <a:t>.</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Digitale AV-Technik (V2)</a:t>
            </a:r>
          </a:p>
          <a:p>
            <a:pPr algn="ctr" eaLnBrk="1">
              <a:lnSpc>
                <a:spcPct val="100000"/>
              </a:lnSpc>
            </a:pPr>
            <a:r>
              <a:rPr lang="de-DE" altLang="de-DE" sz="1000" dirty="0" smtClean="0">
                <a:solidFill>
                  <a:srgbClr val="FF0000"/>
                </a:solidFill>
                <a:latin typeface="Droid Sans" charset="0"/>
              </a:rPr>
              <a:t>Digitale </a:t>
            </a:r>
            <a:r>
              <a:rPr lang="de-DE" altLang="de-DE" sz="1000" dirty="0" err="1" smtClean="0">
                <a:solidFill>
                  <a:srgbClr val="FF0000"/>
                </a:solidFill>
                <a:latin typeface="Droid Sans" charset="0"/>
              </a:rPr>
              <a:t>Medienprod</a:t>
            </a:r>
            <a:r>
              <a:rPr lang="de-DE" altLang="de-DE" sz="1000" dirty="0" smtClean="0">
                <a:solidFill>
                  <a:srgbClr val="FF0000"/>
                </a:solidFill>
                <a:latin typeface="Droid Sans" charset="0"/>
              </a:rPr>
              <a:t>. (S2)</a:t>
            </a:r>
          </a:p>
          <a:p>
            <a:pPr algn="ctr" eaLnBrk="1">
              <a:lnSpc>
                <a:spcPct val="100000"/>
              </a:lnSpc>
            </a:pPr>
            <a:r>
              <a:rPr lang="de-DE" altLang="de-DE" sz="1000" dirty="0" smtClean="0">
                <a:solidFill>
                  <a:srgbClr val="FF0000"/>
                </a:solidFill>
                <a:latin typeface="Droid Sans" charset="0"/>
              </a:rPr>
              <a:t>(Hottong, Müller, Garcia)</a:t>
            </a:r>
            <a:endParaRPr lang="de-DE" altLang="de-DE" sz="1000" i="1" dirty="0">
              <a:solidFill>
                <a:srgbClr val="FF0000"/>
              </a:solidFill>
              <a:latin typeface="Droid Sans" charset="0"/>
            </a:endParaRPr>
          </a:p>
        </p:txBody>
      </p:sp>
      <p:sp>
        <p:nvSpPr>
          <p:cNvPr id="31" name="Rectangle 17"/>
          <p:cNvSpPr>
            <a:spLocks noChangeArrowheads="1"/>
          </p:cNvSpPr>
          <p:nvPr/>
        </p:nvSpPr>
        <p:spPr bwMode="auto">
          <a:xfrm>
            <a:off x="3863644"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IT- &amp; </a:t>
            </a:r>
            <a:r>
              <a:rPr lang="de-DE" altLang="de-DE" sz="1400" dirty="0" err="1" smtClean="0">
                <a:solidFill>
                  <a:srgbClr val="FF0000"/>
                </a:solidFill>
                <a:latin typeface="Droid Sans" charset="0"/>
              </a:rPr>
              <a:t>M.P.Manag</a:t>
            </a:r>
            <a:r>
              <a:rPr lang="de-DE" altLang="de-DE" sz="1400" dirty="0" smtClean="0">
                <a:solidFill>
                  <a:srgbClr val="FF0000"/>
                </a:solidFill>
                <a:latin typeface="Droid Sans" charset="0"/>
              </a:rPr>
              <a:t>.</a:t>
            </a:r>
          </a:p>
          <a:p>
            <a:pPr algn="ctr" eaLnBrk="1">
              <a:lnSpc>
                <a:spcPct val="100000"/>
              </a:lnSpc>
            </a:pPr>
            <a:r>
              <a:rPr lang="de-DE" altLang="de-DE" sz="1000" dirty="0" smtClean="0">
                <a:solidFill>
                  <a:srgbClr val="FF0000"/>
                </a:solidFill>
                <a:latin typeface="Droid Sans" charset="0"/>
              </a:rPr>
              <a:t>IT- und Online-P.M.  </a:t>
            </a:r>
            <a:r>
              <a:rPr lang="de-DE" altLang="de-DE" sz="1000" dirty="0">
                <a:solidFill>
                  <a:srgbClr val="FF0000"/>
                </a:solidFill>
                <a:latin typeface="Droid Sans" charset="0"/>
              </a:rPr>
              <a:t>(</a:t>
            </a:r>
            <a:r>
              <a:rPr lang="de-DE" altLang="de-DE" sz="1000" dirty="0" smtClean="0">
                <a:solidFill>
                  <a:srgbClr val="FF0000"/>
                </a:solidFill>
                <a:latin typeface="Droid Sans" charset="0"/>
              </a:rPr>
              <a:t>V3)</a:t>
            </a:r>
          </a:p>
          <a:p>
            <a:pPr algn="ctr" eaLnBrk="1">
              <a:lnSpc>
                <a:spcPct val="100000"/>
              </a:lnSpc>
            </a:pPr>
            <a:r>
              <a:rPr lang="de-DE" altLang="de-DE" sz="1000" dirty="0" smtClean="0">
                <a:solidFill>
                  <a:srgbClr val="FF0000"/>
                </a:solidFill>
                <a:latin typeface="Droid Sans" charset="0"/>
              </a:rPr>
              <a:t>Management v. M.P. (V3)</a:t>
            </a:r>
          </a:p>
          <a:p>
            <a:pPr algn="ctr" eaLnBrk="1">
              <a:lnSpc>
                <a:spcPct val="100000"/>
              </a:lnSpc>
            </a:pPr>
            <a:r>
              <a:rPr lang="de-DE" altLang="de-DE" sz="1000" dirty="0" smtClean="0">
                <a:solidFill>
                  <a:srgbClr val="FF0000"/>
                </a:solidFill>
                <a:latin typeface="Droid Sans"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w16</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w17</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a:lnSpc>
                <a:spcPct val="100000"/>
              </a:lnSpc>
              <a:defRPr/>
            </a:pPr>
            <a:r>
              <a:rPr lang="de-DE" altLang="de-DE" sz="1400" dirty="0">
                <a:solidFill>
                  <a:srgbClr val="000000"/>
                </a:solidFill>
                <a:latin typeface="Droid Sans" charset="0"/>
              </a:rPr>
              <a:t>Programmierung</a:t>
            </a:r>
          </a:p>
          <a:p>
            <a:pPr algn="ctr">
              <a:lnSpc>
                <a:spcPct val="100000"/>
              </a:lnSpc>
              <a:defRPr/>
            </a:pPr>
            <a:r>
              <a:rPr lang="de-DE" altLang="de-DE" sz="1000" dirty="0">
                <a:solidFill>
                  <a:srgbClr val="000000"/>
                </a:solidFill>
                <a:latin typeface="Droid Sans" charset="0"/>
              </a:rPr>
              <a:t>(V2 + P2)</a:t>
            </a: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ctr" eaLnBrk="1">
              <a:tabLst/>
              <a:defRPr/>
            </a:pPr>
            <a:r>
              <a:rPr lang="de-DE" altLang="de-DE" sz="1400" dirty="0">
                <a:solidFill>
                  <a:srgbClr val="000000"/>
                </a:solidFill>
                <a:latin typeface="Droid Sans" charset="0"/>
                <a:cs typeface="+mn-cs"/>
              </a:rPr>
              <a:t>GIS</a:t>
            </a:r>
          </a:p>
          <a:p>
            <a:pPr lvl="0" algn="ctr" eaLnBrk="1">
              <a:tabLst/>
              <a:defRPr/>
            </a:pPr>
            <a:r>
              <a:rPr lang="de-DE" altLang="de-DE" sz="1000" dirty="0">
                <a:solidFill>
                  <a:srgbClr val="000000"/>
                </a:solidFill>
                <a:latin typeface="Droid Sans" charset="0"/>
                <a:cs typeface="+mn-cs"/>
              </a:rPr>
              <a:t>(V2 + P2)</a:t>
            </a:r>
          </a:p>
        </p:txBody>
      </p:sp>
    </p:spTree>
    <p:extLst>
      <p:ext uri="{BB962C8B-B14F-4D97-AF65-F5344CB8AC3E}">
        <p14:creationId xmlns:p14="http://schemas.microsoft.com/office/powerpoint/2010/main" val="182459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Vorgeschlagene Inhalte Modul „Softwaredesign“, Stand 2.6.2015</a:t>
            </a:r>
            <a:endParaRPr lang="de-DE" dirty="0"/>
          </a:p>
        </p:txBody>
      </p:sp>
      <p:graphicFrame>
        <p:nvGraphicFramePr>
          <p:cNvPr id="3" name="Tabelle 2"/>
          <p:cNvGraphicFramePr>
            <a:graphicFrameLocks noGrp="1"/>
          </p:cNvGraphicFramePr>
          <p:nvPr>
            <p:extLst>
              <p:ext uri="{D42A27DB-BD31-4B8C-83A1-F6EECF244321}">
                <p14:modId xmlns:p14="http://schemas.microsoft.com/office/powerpoint/2010/main" val="3790479562"/>
              </p:ext>
            </p:extLst>
          </p:nvPr>
        </p:nvGraphicFramePr>
        <p:xfrm>
          <a:off x="1043608" y="836712"/>
          <a:ext cx="6982198" cy="1441450"/>
        </p:xfrm>
        <a:graphic>
          <a:graphicData uri="http://schemas.openxmlformats.org/drawingml/2006/table">
            <a:tbl>
              <a:tblPr firstRow="1" firstCol="1" bandRow="1">
                <a:tableStyleId>{5C22544A-7EE6-4342-B048-85BDC9FD1C3A}</a:tableStyleId>
              </a:tblPr>
              <a:tblGrid>
                <a:gridCol w="555832"/>
                <a:gridCol w="3052174"/>
                <a:gridCol w="357020"/>
                <a:gridCol w="634936"/>
                <a:gridCol w="870149"/>
                <a:gridCol w="714041"/>
                <a:gridCol w="798046"/>
              </a:tblGrid>
              <a:tr h="288290">
                <a:tc gridSpan="6">
                  <a:txBody>
                    <a:bodyPr/>
                    <a:lstStyle/>
                    <a:p>
                      <a:pPr marL="36195">
                        <a:spcBef>
                          <a:spcPts val="300"/>
                        </a:spcBef>
                        <a:spcAft>
                          <a:spcPts val="300"/>
                        </a:spcAft>
                      </a:pPr>
                      <a:r>
                        <a:rPr lang="de-DE" sz="1100" dirty="0">
                          <a:effectLst/>
                        </a:rPr>
                        <a:t>Softwaredesign (6 </a:t>
                      </a:r>
                      <a:r>
                        <a:rPr lang="de-DE" sz="1100" dirty="0" smtClean="0">
                          <a:effectLst/>
                        </a:rPr>
                        <a:t>LP)</a:t>
                      </a:r>
                      <a:endParaRPr lang="de-DE" sz="1100" dirty="0">
                        <a:effectLst/>
                        <a:latin typeface="Univers 47 CondensedLight"/>
                        <a:ea typeface="Times New Roman"/>
                        <a:cs typeface="Times New Roman"/>
                      </a:endParaRPr>
                    </a:p>
                  </a:txBody>
                  <a:tcPr marL="68580" marR="68580" marT="0" marB="0"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36195" algn="r">
                        <a:spcBef>
                          <a:spcPts val="300"/>
                        </a:spcBef>
                        <a:spcAft>
                          <a:spcPts val="300"/>
                        </a:spcAft>
                      </a:pPr>
                      <a:r>
                        <a:rPr lang="de-DE" sz="1100" dirty="0" smtClean="0">
                          <a:effectLst/>
                        </a:rPr>
                        <a:t>LP</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tabLst>
                          <a:tab pos="857250" algn="l"/>
                        </a:tabLst>
                      </a:pPr>
                      <a:r>
                        <a:rPr lang="de-DE" sz="1100">
                          <a:effectLst/>
                        </a:rPr>
                        <a:t>Softwaredesign</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Softwaredesign, Praktikum</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P</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1SbA</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3</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a:effectLst/>
                        </a:rPr>
                        <a:t>Netzwerkprotokolle</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Modulprüfung Softwaredesign und Netzwerke</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Pr</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a:effectLst/>
                        </a:rPr>
                        <a:t> </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a:effectLst/>
                        </a:rPr>
                        <a:t>3</a:t>
                      </a:r>
                      <a:endParaRPr lang="de-DE" sz="1100" dirty="0">
                        <a:effectLst/>
                        <a:latin typeface="Univers 47 CondensedLight"/>
                        <a:ea typeface="Times New Roman"/>
                        <a:cs typeface="Times New Roman"/>
                      </a:endParaRPr>
                    </a:p>
                  </a:txBody>
                  <a:tcPr marL="68580" marR="68580" marT="0" marB="0" anchor="ctr"/>
                </a:tc>
              </a:tr>
            </a:tbl>
          </a:graphicData>
        </a:graphic>
      </p:graphicFrame>
      <p:sp>
        <p:nvSpPr>
          <p:cNvPr id="13" name="Textfeld 12"/>
          <p:cNvSpPr txBox="1"/>
          <p:nvPr/>
        </p:nvSpPr>
        <p:spPr>
          <a:xfrm>
            <a:off x="323528" y="2685398"/>
            <a:ext cx="2986780" cy="369332"/>
          </a:xfrm>
          <a:prstGeom prst="rect">
            <a:avLst/>
          </a:prstGeom>
          <a:noFill/>
        </p:spPr>
        <p:txBody>
          <a:bodyPr wrap="none" rtlCol="0">
            <a:spAutoFit/>
          </a:bodyPr>
          <a:lstStyle/>
          <a:p>
            <a:r>
              <a:rPr lang="de-DE" dirty="0" smtClean="0"/>
              <a:t>Veranstaltung Softwaredesign</a:t>
            </a:r>
            <a:endParaRPr lang="de-DE" dirty="0"/>
          </a:p>
        </p:txBody>
      </p:sp>
      <p:sp>
        <p:nvSpPr>
          <p:cNvPr id="14" name="Rechteck 13"/>
          <p:cNvSpPr/>
          <p:nvPr/>
        </p:nvSpPr>
        <p:spPr>
          <a:xfrm>
            <a:off x="395536" y="3068960"/>
            <a:ext cx="3942184" cy="3046988"/>
          </a:xfrm>
          <a:prstGeom prst="rect">
            <a:avLst/>
          </a:prstGeom>
        </p:spPr>
        <p:txBody>
          <a:bodyPr wrap="square">
            <a:spAutoFit/>
          </a:bodyPr>
          <a:lstStyle/>
          <a:p>
            <a:pPr>
              <a:spcAft>
                <a:spcPts val="0"/>
              </a:spcAft>
            </a:pPr>
            <a:r>
              <a:rPr lang="de-DE" sz="1200" dirty="0">
                <a:latin typeface="Arial Narrow"/>
                <a:ea typeface="Calibri"/>
                <a:cs typeface="Arial"/>
              </a:rPr>
              <a:t>Weiterführende Konzepte moderner Programmiersprachen</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Ausnahmebehandlungen (</a:t>
            </a:r>
            <a:r>
              <a:rPr lang="de-DE" sz="1200" dirty="0" err="1">
                <a:latin typeface="Arial Narrow"/>
                <a:ea typeface="Calibri"/>
                <a:cs typeface="Arial"/>
              </a:rPr>
              <a:t>Exceptions</a:t>
            </a:r>
            <a:r>
              <a:rPr lang="de-DE" sz="1200" dirty="0">
                <a:latin typeface="Arial Narrow"/>
                <a:ea typeface="Calibri"/>
                <a:cs typeface="Arial"/>
              </a:rPr>
              <a:t>)</a:t>
            </a:r>
            <a:endParaRPr lang="de-DE" sz="1200" dirty="0">
              <a:ea typeface="Calibri"/>
              <a:cs typeface="Times New Roman"/>
            </a:endParaRPr>
          </a:p>
          <a:p>
            <a:pPr marL="342900" lvl="0" indent="-342900" algn="just">
              <a:spcAft>
                <a:spcPts val="0"/>
              </a:spcAft>
              <a:buFont typeface="Symbol"/>
              <a:buChar char=""/>
            </a:pPr>
            <a:r>
              <a:rPr lang="de-DE" sz="1200" dirty="0" err="1">
                <a:latin typeface="Arial Narrow"/>
                <a:ea typeface="Calibri"/>
                <a:cs typeface="Arial"/>
              </a:rPr>
              <a:t>Generics</a:t>
            </a:r>
            <a:r>
              <a:rPr lang="de-DE" sz="1200" dirty="0">
                <a:latin typeface="Arial Narrow"/>
                <a:ea typeface="Calibri"/>
                <a:cs typeface="Arial"/>
              </a:rPr>
              <a:t> (Templates) </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Collections</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Aufzählungsdatentypen (</a:t>
            </a:r>
            <a:r>
              <a:rPr lang="de-DE" sz="1200" dirty="0" err="1">
                <a:latin typeface="Arial Narrow"/>
                <a:ea typeface="Calibri"/>
                <a:cs typeface="Arial"/>
              </a:rPr>
              <a:t>Enumerations</a:t>
            </a:r>
            <a:r>
              <a:rPr lang="de-DE" sz="1200" dirty="0">
                <a:latin typeface="Arial Narrow"/>
                <a:ea typeface="Calibri"/>
                <a:cs typeface="Arial"/>
              </a:rPr>
              <a:t>)</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Rekursion</a:t>
            </a:r>
            <a:endParaRPr lang="de-DE" sz="1200" dirty="0">
              <a:ea typeface="Calibri"/>
              <a:cs typeface="Times New Roman"/>
            </a:endParaRPr>
          </a:p>
          <a:p>
            <a:pPr algn="just">
              <a:spcAft>
                <a:spcPts val="0"/>
              </a:spcAft>
            </a:pPr>
            <a:r>
              <a:rPr lang="de-DE" sz="1200" dirty="0">
                <a:latin typeface="Arial Narrow"/>
                <a:ea typeface="Calibri"/>
                <a:cs typeface="Arial"/>
              </a:rPr>
              <a:t> </a:t>
            </a:r>
            <a:endParaRPr lang="de-DE" sz="1200" dirty="0">
              <a:ea typeface="Calibri"/>
              <a:cs typeface="Times New Roman"/>
            </a:endParaRPr>
          </a:p>
          <a:p>
            <a:pPr algn="just">
              <a:spcAft>
                <a:spcPts val="0"/>
              </a:spcAft>
            </a:pPr>
            <a:r>
              <a:rPr lang="en-US" sz="1200" dirty="0">
                <a:latin typeface="Arial Narrow"/>
                <a:ea typeface="Calibri"/>
                <a:cs typeface="Arial"/>
              </a:rPr>
              <a:t>Clean Code</a:t>
            </a:r>
            <a:endParaRPr lang="de-DE" sz="1200" dirty="0">
              <a:ea typeface="Calibri"/>
              <a:cs typeface="Times New Roman"/>
            </a:endParaRPr>
          </a:p>
          <a:p>
            <a:pPr marL="342900" lvl="0" indent="-342900" algn="just">
              <a:spcAft>
                <a:spcPts val="0"/>
              </a:spcAft>
              <a:buFont typeface="Symbol"/>
              <a:buChar char=""/>
            </a:pPr>
            <a:r>
              <a:rPr lang="en-US" sz="1200" dirty="0">
                <a:latin typeface="Arial Narrow"/>
                <a:ea typeface="Calibri"/>
                <a:cs typeface="Arial"/>
              </a:rPr>
              <a:t>Software Craftsmanship</a:t>
            </a:r>
            <a:endParaRPr lang="de-DE" sz="1200" dirty="0">
              <a:ea typeface="Calibri"/>
              <a:cs typeface="Times New Roman"/>
            </a:endParaRPr>
          </a:p>
          <a:p>
            <a:pPr marL="342900" lvl="0" indent="-342900" algn="just">
              <a:spcAft>
                <a:spcPts val="0"/>
              </a:spcAft>
              <a:buFont typeface="Symbol"/>
              <a:buChar char=""/>
            </a:pPr>
            <a:r>
              <a:rPr lang="en-US" sz="1200" dirty="0">
                <a:latin typeface="Arial Narrow"/>
                <a:ea typeface="Calibri"/>
                <a:cs typeface="Arial"/>
              </a:rPr>
              <a:t>POLS, </a:t>
            </a:r>
            <a:r>
              <a:rPr lang="en-US" sz="1200" dirty="0" err="1">
                <a:latin typeface="Arial Narrow"/>
                <a:ea typeface="Calibri"/>
                <a:cs typeface="Arial"/>
              </a:rPr>
              <a:t>engl.</a:t>
            </a:r>
            <a:r>
              <a:rPr lang="en-US" sz="1200" dirty="0">
                <a:latin typeface="Arial Narrow"/>
                <a:ea typeface="Calibri"/>
                <a:cs typeface="Arial"/>
              </a:rPr>
              <a:t> Principle of Least Surprise</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DRY, engl. </a:t>
            </a:r>
            <a:r>
              <a:rPr lang="de-DE" sz="1200" dirty="0" err="1">
                <a:latin typeface="Arial Narrow"/>
                <a:ea typeface="Calibri"/>
                <a:cs typeface="Arial"/>
              </a:rPr>
              <a:t>Don’t</a:t>
            </a:r>
            <a:r>
              <a:rPr lang="de-DE" sz="1200" dirty="0">
                <a:latin typeface="Arial Narrow"/>
                <a:ea typeface="Calibri"/>
                <a:cs typeface="Arial"/>
              </a:rPr>
              <a:t> Repeat </a:t>
            </a:r>
            <a:r>
              <a:rPr lang="de-DE" sz="1200" dirty="0" err="1">
                <a:latin typeface="Arial Narrow"/>
                <a:ea typeface="Calibri"/>
                <a:cs typeface="Arial"/>
              </a:rPr>
              <a:t>Yourself</a:t>
            </a:r>
            <a:endParaRPr lang="de-DE" sz="1200" dirty="0">
              <a:ea typeface="Calibri"/>
              <a:cs typeface="Times New Roman"/>
            </a:endParaRPr>
          </a:p>
          <a:p>
            <a:pPr marL="342900" lvl="0" indent="-342900" algn="just">
              <a:spcAft>
                <a:spcPts val="0"/>
              </a:spcAft>
              <a:buFont typeface="Symbol"/>
              <a:buChar char=""/>
            </a:pPr>
            <a:r>
              <a:rPr lang="en-US" sz="1200" dirty="0">
                <a:latin typeface="Arial Narrow"/>
                <a:ea typeface="Calibri"/>
                <a:cs typeface="Arial"/>
              </a:rPr>
              <a:t>YAGNI, </a:t>
            </a:r>
            <a:r>
              <a:rPr lang="en-US" sz="1200" dirty="0" err="1">
                <a:latin typeface="Arial Narrow"/>
                <a:ea typeface="Calibri"/>
                <a:cs typeface="Arial"/>
              </a:rPr>
              <a:t>engl.</a:t>
            </a:r>
            <a:r>
              <a:rPr lang="en-US" sz="1200" dirty="0">
                <a:latin typeface="Arial Narrow"/>
                <a:ea typeface="Calibri"/>
                <a:cs typeface="Arial"/>
              </a:rPr>
              <a:t> You </a:t>
            </a:r>
            <a:r>
              <a:rPr lang="en-US" sz="1200" dirty="0" err="1">
                <a:latin typeface="Arial Narrow"/>
                <a:ea typeface="Calibri"/>
                <a:cs typeface="Arial"/>
              </a:rPr>
              <a:t>Ain’t</a:t>
            </a:r>
            <a:r>
              <a:rPr lang="en-US" sz="1200" dirty="0">
                <a:latin typeface="Arial Narrow"/>
                <a:ea typeface="Calibri"/>
                <a:cs typeface="Arial"/>
              </a:rPr>
              <a:t> </a:t>
            </a:r>
            <a:r>
              <a:rPr lang="en-US" sz="1200" dirty="0" err="1">
                <a:latin typeface="Arial Narrow"/>
                <a:ea typeface="Calibri"/>
                <a:cs typeface="Arial"/>
              </a:rPr>
              <a:t>Gonna</a:t>
            </a:r>
            <a:r>
              <a:rPr lang="en-US" sz="1200" dirty="0">
                <a:latin typeface="Arial Narrow"/>
                <a:ea typeface="Calibri"/>
                <a:cs typeface="Arial"/>
              </a:rPr>
              <a:t> Need It</a:t>
            </a:r>
            <a:endParaRPr lang="de-DE" sz="1200" dirty="0">
              <a:ea typeface="Calibri"/>
              <a:cs typeface="Times New Roman"/>
            </a:endParaRPr>
          </a:p>
          <a:p>
            <a:pPr marL="342900" lvl="0" indent="-342900" algn="just">
              <a:spcAft>
                <a:spcPts val="0"/>
              </a:spcAft>
              <a:buFont typeface="Symbol"/>
              <a:buChar char=""/>
            </a:pPr>
            <a:r>
              <a:rPr lang="en-US" sz="1200" dirty="0">
                <a:latin typeface="Arial Narrow"/>
                <a:ea typeface="Calibri"/>
                <a:cs typeface="Arial"/>
              </a:rPr>
              <a:t>KISS, </a:t>
            </a:r>
            <a:r>
              <a:rPr lang="en-US" sz="1200" dirty="0" err="1">
                <a:latin typeface="Arial Narrow"/>
                <a:ea typeface="Calibri"/>
                <a:cs typeface="Arial"/>
              </a:rPr>
              <a:t>engl.</a:t>
            </a:r>
            <a:r>
              <a:rPr lang="en-US" sz="1200" dirty="0">
                <a:latin typeface="Arial Narrow"/>
                <a:ea typeface="Calibri"/>
                <a:cs typeface="Arial"/>
              </a:rPr>
              <a:t> Keep it small and simple</a:t>
            </a:r>
            <a:endParaRPr lang="de-DE" sz="1200" dirty="0">
              <a:ea typeface="Calibri"/>
              <a:cs typeface="Times New Roman"/>
            </a:endParaRPr>
          </a:p>
          <a:p>
            <a:pPr marL="342900" lvl="0" indent="-342900" algn="just">
              <a:spcAft>
                <a:spcPts val="0"/>
              </a:spcAft>
              <a:buFont typeface="Symbol"/>
              <a:buChar char=""/>
            </a:pPr>
            <a:r>
              <a:rPr lang="de-DE" sz="1200" dirty="0">
                <a:latin typeface="Arial Narrow"/>
                <a:ea typeface="Calibri"/>
                <a:cs typeface="Arial"/>
              </a:rPr>
              <a:t>SRP, engl. Single </a:t>
            </a:r>
            <a:r>
              <a:rPr lang="de-DE" sz="1200" dirty="0" err="1">
                <a:latin typeface="Arial Narrow"/>
                <a:ea typeface="Calibri"/>
                <a:cs typeface="Arial"/>
              </a:rPr>
              <a:t>Responsibility</a:t>
            </a:r>
            <a:r>
              <a:rPr lang="de-DE" sz="1200" dirty="0">
                <a:latin typeface="Arial Narrow"/>
                <a:ea typeface="Calibri"/>
                <a:cs typeface="Arial"/>
              </a:rPr>
              <a:t> </a:t>
            </a:r>
            <a:r>
              <a:rPr lang="de-DE" sz="1200" dirty="0" err="1">
                <a:latin typeface="Arial Narrow"/>
                <a:ea typeface="Calibri"/>
                <a:cs typeface="Arial"/>
              </a:rPr>
              <a:t>Principle</a:t>
            </a:r>
            <a:endParaRPr lang="de-DE" sz="1200" dirty="0">
              <a:ea typeface="Calibri"/>
              <a:cs typeface="Times New Roman"/>
            </a:endParaRPr>
          </a:p>
          <a:p>
            <a:pPr marL="342900" lvl="0" indent="-342900" algn="just">
              <a:spcAft>
                <a:spcPts val="0"/>
              </a:spcAft>
              <a:buFont typeface="Symbol"/>
              <a:buChar char=""/>
            </a:pPr>
            <a:r>
              <a:rPr lang="de-DE" sz="1200" dirty="0" err="1">
                <a:latin typeface="Arial Narrow"/>
                <a:ea typeface="Calibri"/>
                <a:cs typeface="Arial"/>
              </a:rPr>
              <a:t>CoC</a:t>
            </a:r>
            <a:r>
              <a:rPr lang="de-DE" sz="1200" dirty="0">
                <a:latin typeface="Arial Narrow"/>
                <a:ea typeface="Calibri"/>
                <a:cs typeface="Arial"/>
              </a:rPr>
              <a:t>, engl. </a:t>
            </a:r>
            <a:r>
              <a:rPr lang="de-DE" sz="1200" dirty="0" err="1">
                <a:latin typeface="Arial Narrow"/>
                <a:ea typeface="Calibri"/>
                <a:cs typeface="Arial"/>
              </a:rPr>
              <a:t>Convention</a:t>
            </a:r>
            <a:r>
              <a:rPr lang="de-DE" sz="1200" dirty="0">
                <a:latin typeface="Arial Narrow"/>
                <a:ea typeface="Calibri"/>
                <a:cs typeface="Arial"/>
              </a:rPr>
              <a:t> </a:t>
            </a:r>
            <a:r>
              <a:rPr lang="de-DE" sz="1200" dirty="0" err="1">
                <a:latin typeface="Arial Narrow"/>
                <a:ea typeface="Calibri"/>
                <a:cs typeface="Arial"/>
              </a:rPr>
              <a:t>over</a:t>
            </a:r>
            <a:r>
              <a:rPr lang="de-DE" sz="1200" dirty="0">
                <a:latin typeface="Arial Narrow"/>
                <a:ea typeface="Calibri"/>
                <a:cs typeface="Arial"/>
              </a:rPr>
              <a:t> </a:t>
            </a:r>
            <a:r>
              <a:rPr lang="de-DE" sz="1200" dirty="0" err="1">
                <a:latin typeface="Arial Narrow"/>
                <a:ea typeface="Calibri"/>
                <a:cs typeface="Arial"/>
              </a:rPr>
              <a:t>Configuration</a:t>
            </a:r>
            <a:endParaRPr lang="de-DE" sz="1200" dirty="0">
              <a:ea typeface="Calibri"/>
              <a:cs typeface="Times New Roman"/>
            </a:endParaRPr>
          </a:p>
          <a:p>
            <a:pPr marL="342900" lvl="0" indent="-342900" algn="just">
              <a:spcAft>
                <a:spcPts val="0"/>
              </a:spcAft>
              <a:buFont typeface="Symbol"/>
              <a:buChar char=""/>
            </a:pPr>
            <a:r>
              <a:rPr lang="en-US" sz="1200" dirty="0" err="1">
                <a:latin typeface="Arial Narrow"/>
                <a:ea typeface="Calibri"/>
                <a:cs typeface="Arial"/>
              </a:rPr>
              <a:t>LoD</a:t>
            </a:r>
            <a:r>
              <a:rPr lang="en-US" sz="1200" dirty="0">
                <a:latin typeface="Arial Narrow"/>
                <a:ea typeface="Calibri"/>
                <a:cs typeface="Arial"/>
              </a:rPr>
              <a:t>, </a:t>
            </a:r>
            <a:r>
              <a:rPr lang="en-US" sz="1200" dirty="0" err="1">
                <a:latin typeface="Arial Narrow"/>
                <a:ea typeface="Calibri"/>
                <a:cs typeface="Arial"/>
              </a:rPr>
              <a:t>engl.</a:t>
            </a:r>
            <a:r>
              <a:rPr lang="en-US" sz="1200" dirty="0">
                <a:latin typeface="Arial Narrow"/>
                <a:ea typeface="Calibri"/>
                <a:cs typeface="Arial"/>
              </a:rPr>
              <a:t> Law of </a:t>
            </a:r>
            <a:r>
              <a:rPr lang="en-US" sz="1200" dirty="0" smtClean="0">
                <a:latin typeface="Arial Narrow"/>
                <a:ea typeface="Calibri"/>
                <a:cs typeface="Arial"/>
              </a:rPr>
              <a:t>Demeter</a:t>
            </a:r>
            <a:r>
              <a:rPr lang="de-DE" sz="1200" dirty="0">
                <a:ea typeface="Calibri"/>
                <a:cs typeface="Times New Roman"/>
              </a:rPr>
              <a:t> </a:t>
            </a:r>
          </a:p>
        </p:txBody>
      </p:sp>
      <p:sp>
        <p:nvSpPr>
          <p:cNvPr id="15" name="Rechteck 14"/>
          <p:cNvSpPr/>
          <p:nvPr/>
        </p:nvSpPr>
        <p:spPr>
          <a:xfrm>
            <a:off x="4211960" y="3068960"/>
            <a:ext cx="4572000" cy="2677656"/>
          </a:xfrm>
          <a:prstGeom prst="rect">
            <a:avLst/>
          </a:prstGeom>
        </p:spPr>
        <p:txBody>
          <a:bodyPr>
            <a:spAutoFit/>
          </a:bodyPr>
          <a:lstStyle/>
          <a:p>
            <a:pPr>
              <a:spcAft>
                <a:spcPts val="0"/>
              </a:spcAft>
            </a:pPr>
            <a:r>
              <a:rPr lang="de-DE" sz="1200" dirty="0" smtClean="0">
                <a:latin typeface="Arial Narrow"/>
                <a:ea typeface="Calibri"/>
                <a:cs typeface="Times New Roman"/>
              </a:rPr>
              <a:t>Software-Patterns</a:t>
            </a:r>
            <a:endParaRPr lang="de-DE" sz="1200" dirty="0">
              <a:ea typeface="Calibri"/>
              <a:cs typeface="Times New Roman"/>
            </a:endParaRPr>
          </a:p>
          <a:p>
            <a:pPr marL="342900" lvl="0" indent="-342900">
              <a:spcAft>
                <a:spcPts val="0"/>
              </a:spcAft>
              <a:buFont typeface="Symbol"/>
              <a:buChar char=""/>
            </a:pPr>
            <a:r>
              <a:rPr lang="de-DE" sz="1200" dirty="0">
                <a:latin typeface="Arial Narrow"/>
                <a:ea typeface="Calibri"/>
                <a:cs typeface="Times New Roman"/>
              </a:rPr>
              <a:t>Ausgewählte Software-Patterns zur Komponentenbildung und zum Thema „Separation </a:t>
            </a:r>
            <a:r>
              <a:rPr lang="de-DE" sz="1200" dirty="0" err="1">
                <a:latin typeface="Arial Narrow"/>
                <a:ea typeface="Calibri"/>
                <a:cs typeface="Times New Roman"/>
              </a:rPr>
              <a:t>of</a:t>
            </a:r>
            <a:r>
              <a:rPr lang="de-DE" sz="1200" dirty="0">
                <a:latin typeface="Arial Narrow"/>
                <a:ea typeface="Calibri"/>
                <a:cs typeface="Times New Roman"/>
              </a:rPr>
              <a:t> </a:t>
            </a:r>
            <a:r>
              <a:rPr lang="de-DE" sz="1200" dirty="0" err="1">
                <a:latin typeface="Arial Narrow"/>
                <a:ea typeface="Calibri"/>
                <a:cs typeface="Times New Roman"/>
              </a:rPr>
              <a:t>Concerns</a:t>
            </a:r>
            <a:r>
              <a:rPr lang="de-DE" sz="1200" dirty="0">
                <a:latin typeface="Arial Narrow"/>
                <a:ea typeface="Calibri"/>
                <a:cs typeface="Times New Roman"/>
              </a:rPr>
              <a:t>“, wie </a:t>
            </a:r>
            <a:r>
              <a:rPr lang="de-DE" sz="1200" dirty="0" err="1">
                <a:latin typeface="Arial Narrow"/>
                <a:ea typeface="Calibri"/>
                <a:cs typeface="Times New Roman"/>
              </a:rPr>
              <a:t>z.B</a:t>
            </a:r>
            <a:r>
              <a:rPr lang="de-DE" sz="1200" dirty="0">
                <a:latin typeface="Arial Narrow"/>
                <a:ea typeface="Calibri"/>
                <a:cs typeface="Times New Roman"/>
              </a:rPr>
              <a:t>, Adapter/Bridge/</a:t>
            </a:r>
            <a:r>
              <a:rPr lang="de-DE" sz="1200" dirty="0" err="1">
                <a:latin typeface="Arial Narrow"/>
                <a:ea typeface="Calibri"/>
                <a:cs typeface="Times New Roman"/>
              </a:rPr>
              <a:t>Facade</a:t>
            </a:r>
            <a:r>
              <a:rPr lang="de-DE" sz="1200" dirty="0">
                <a:latin typeface="Arial Narrow"/>
                <a:ea typeface="Calibri"/>
                <a:cs typeface="Times New Roman"/>
              </a:rPr>
              <a:t>, </a:t>
            </a:r>
            <a:r>
              <a:rPr lang="de-DE" sz="1200" dirty="0" err="1">
                <a:latin typeface="Arial Narrow"/>
                <a:ea typeface="Calibri"/>
                <a:cs typeface="Times New Roman"/>
              </a:rPr>
              <a:t>Factories</a:t>
            </a:r>
            <a:r>
              <a:rPr lang="de-DE" sz="1200" dirty="0">
                <a:latin typeface="Arial Narrow"/>
                <a:ea typeface="Calibri"/>
                <a:cs typeface="Times New Roman"/>
              </a:rPr>
              <a:t>, </a:t>
            </a:r>
            <a:r>
              <a:rPr lang="de-DE" sz="1200" dirty="0" err="1">
                <a:latin typeface="Arial Narrow"/>
                <a:ea typeface="Calibri"/>
                <a:cs typeface="Times New Roman"/>
              </a:rPr>
              <a:t>Dependency</a:t>
            </a:r>
            <a:r>
              <a:rPr lang="de-DE" sz="1200" dirty="0">
                <a:latin typeface="Arial Narrow"/>
                <a:ea typeface="Calibri"/>
                <a:cs typeface="Times New Roman"/>
              </a:rPr>
              <a:t> </a:t>
            </a:r>
            <a:r>
              <a:rPr lang="de-DE" sz="1200" dirty="0" err="1">
                <a:latin typeface="Arial Narrow"/>
                <a:ea typeface="Calibri"/>
                <a:cs typeface="Times New Roman"/>
              </a:rPr>
              <a:t>Injection</a:t>
            </a:r>
            <a:r>
              <a:rPr lang="de-DE" sz="1200" dirty="0">
                <a:latin typeface="Arial Narrow"/>
                <a:ea typeface="Calibri"/>
                <a:cs typeface="Times New Roman"/>
              </a:rPr>
              <a:t>, Model-View-YXZ</a:t>
            </a:r>
            <a:endParaRPr lang="de-DE" sz="1200" dirty="0">
              <a:ea typeface="Calibri"/>
              <a:cs typeface="Times New Roman"/>
            </a:endParaRPr>
          </a:p>
          <a:p>
            <a:pPr>
              <a:spcAft>
                <a:spcPts val="0"/>
              </a:spcAft>
            </a:pPr>
            <a:endParaRPr lang="en-US" sz="1200" dirty="0" smtClean="0">
              <a:latin typeface="Arial Narrow"/>
              <a:ea typeface="Calibri"/>
              <a:cs typeface="Times New Roman"/>
            </a:endParaRPr>
          </a:p>
          <a:p>
            <a:pPr>
              <a:spcAft>
                <a:spcPts val="0"/>
              </a:spcAft>
            </a:pPr>
            <a:r>
              <a:rPr lang="en-US" sz="1200" dirty="0" smtClean="0">
                <a:latin typeface="Arial Narrow"/>
                <a:ea typeface="Calibri"/>
                <a:cs typeface="Times New Roman"/>
              </a:rPr>
              <a:t>Best </a:t>
            </a:r>
            <a:r>
              <a:rPr lang="en-US" sz="1200" dirty="0">
                <a:latin typeface="Arial Narrow"/>
                <a:ea typeface="Calibri"/>
                <a:cs typeface="Times New Roman"/>
              </a:rPr>
              <a:t>Practices und </a:t>
            </a:r>
            <a:r>
              <a:rPr lang="en-US" sz="1200" dirty="0" err="1">
                <a:latin typeface="Arial Narrow"/>
                <a:ea typeface="Calibri"/>
                <a:cs typeface="Times New Roman"/>
              </a:rPr>
              <a:t>Werkzeuge</a:t>
            </a:r>
            <a:endParaRPr lang="de-DE" sz="1200" dirty="0">
              <a:ea typeface="Calibri"/>
              <a:cs typeface="Times New Roman"/>
            </a:endParaRPr>
          </a:p>
          <a:p>
            <a:pPr marL="342900" lvl="0" indent="-342900">
              <a:spcAft>
                <a:spcPts val="0"/>
              </a:spcAft>
              <a:buFont typeface="Symbol"/>
              <a:buChar char=""/>
            </a:pPr>
            <a:r>
              <a:rPr lang="en-US" sz="1200" dirty="0">
                <a:latin typeface="Arial Narrow"/>
                <a:ea typeface="Calibri"/>
                <a:cs typeface="Times New Roman"/>
              </a:rPr>
              <a:t>Test-Driven-Development</a:t>
            </a:r>
            <a:endParaRPr lang="de-DE" sz="1200" dirty="0">
              <a:ea typeface="Calibri"/>
              <a:cs typeface="Times New Roman"/>
            </a:endParaRPr>
          </a:p>
          <a:p>
            <a:pPr marL="342900" lvl="0" indent="-342900">
              <a:spcAft>
                <a:spcPts val="0"/>
              </a:spcAft>
              <a:buFont typeface="Symbol"/>
              <a:buChar char=""/>
            </a:pPr>
            <a:r>
              <a:rPr lang="en-US" sz="1200" dirty="0">
                <a:latin typeface="Arial Narrow"/>
                <a:ea typeface="Calibri"/>
                <a:cs typeface="Times New Roman"/>
              </a:rPr>
              <a:t>Source-Control-</a:t>
            </a:r>
            <a:r>
              <a:rPr lang="en-US" sz="1200" dirty="0" err="1">
                <a:latin typeface="Arial Narrow"/>
                <a:ea typeface="Calibri"/>
                <a:cs typeface="Times New Roman"/>
              </a:rPr>
              <a:t>Systeme</a:t>
            </a:r>
            <a:r>
              <a:rPr lang="en-US" sz="1200" dirty="0">
                <a:latin typeface="Arial Narrow"/>
                <a:ea typeface="Calibri"/>
                <a:cs typeface="Times New Roman"/>
              </a:rPr>
              <a:t> und </a:t>
            </a:r>
            <a:r>
              <a:rPr lang="en-US" sz="1200" dirty="0" err="1">
                <a:latin typeface="Arial Narrow"/>
                <a:ea typeface="Calibri"/>
                <a:cs typeface="Times New Roman"/>
              </a:rPr>
              <a:t>deren</a:t>
            </a:r>
            <a:r>
              <a:rPr lang="en-US" sz="1200" dirty="0">
                <a:latin typeface="Arial Narrow"/>
                <a:ea typeface="Calibri"/>
                <a:cs typeface="Times New Roman"/>
              </a:rPr>
              <a:t> </a:t>
            </a:r>
            <a:r>
              <a:rPr lang="en-US" sz="1200" dirty="0" err="1">
                <a:latin typeface="Arial Narrow"/>
                <a:ea typeface="Calibri"/>
                <a:cs typeface="Times New Roman"/>
              </a:rPr>
              <a:t>Anwendung</a:t>
            </a:r>
            <a:endParaRPr lang="de-DE" sz="1200" dirty="0">
              <a:ea typeface="Calibri"/>
              <a:cs typeface="Times New Roman"/>
            </a:endParaRPr>
          </a:p>
          <a:p>
            <a:pPr marL="342900" lvl="0" indent="-342900">
              <a:spcAft>
                <a:spcPts val="0"/>
              </a:spcAft>
              <a:buFont typeface="Symbol"/>
              <a:buChar char=""/>
            </a:pPr>
            <a:r>
              <a:rPr lang="en-US" sz="1200" dirty="0">
                <a:latin typeface="Arial Narrow"/>
                <a:ea typeface="Calibri"/>
                <a:cs typeface="Times New Roman"/>
              </a:rPr>
              <a:t>Issue-Tracker/Ticketing-</a:t>
            </a:r>
            <a:r>
              <a:rPr lang="en-US" sz="1200" dirty="0" err="1">
                <a:latin typeface="Arial Narrow"/>
                <a:ea typeface="Calibri"/>
                <a:cs typeface="Times New Roman"/>
              </a:rPr>
              <a:t>Systeme</a:t>
            </a:r>
            <a:endParaRPr lang="de-DE" sz="1200" dirty="0">
              <a:ea typeface="Calibri"/>
              <a:cs typeface="Times New Roman"/>
            </a:endParaRPr>
          </a:p>
          <a:p>
            <a:pPr marL="342900" lvl="0" indent="-342900">
              <a:spcAft>
                <a:spcPts val="0"/>
              </a:spcAft>
              <a:buFont typeface="Symbol"/>
              <a:buChar char=""/>
            </a:pPr>
            <a:r>
              <a:rPr lang="de-DE" sz="1200" dirty="0">
                <a:latin typeface="Arial Narrow"/>
                <a:ea typeface="Calibri"/>
                <a:cs typeface="Times New Roman"/>
              </a:rPr>
              <a:t>Debugging-Strategien</a:t>
            </a:r>
            <a:endParaRPr lang="de-DE" sz="1200" dirty="0">
              <a:ea typeface="Calibri"/>
              <a:cs typeface="Times New Roman"/>
            </a:endParaRPr>
          </a:p>
          <a:p>
            <a:pPr>
              <a:spcAft>
                <a:spcPts val="0"/>
              </a:spcAft>
            </a:pPr>
            <a:endParaRPr lang="de-DE" sz="1200" dirty="0" smtClean="0">
              <a:latin typeface="Arial Narrow"/>
              <a:ea typeface="Calibri"/>
              <a:cs typeface="Times New Roman"/>
            </a:endParaRPr>
          </a:p>
          <a:p>
            <a:pPr>
              <a:spcAft>
                <a:spcPts val="0"/>
              </a:spcAft>
            </a:pPr>
            <a:r>
              <a:rPr lang="de-DE" sz="1200" dirty="0" smtClean="0">
                <a:latin typeface="Arial Narrow"/>
                <a:ea typeface="Calibri"/>
                <a:cs typeface="Times New Roman"/>
              </a:rPr>
              <a:t>UML</a:t>
            </a:r>
            <a:endParaRPr lang="de-DE" sz="1200" dirty="0">
              <a:ea typeface="Calibri"/>
              <a:cs typeface="Times New Roman"/>
            </a:endParaRPr>
          </a:p>
          <a:p>
            <a:pPr marL="342900" lvl="0" indent="-342900">
              <a:spcAft>
                <a:spcPts val="0"/>
              </a:spcAft>
              <a:buFont typeface="Symbol"/>
              <a:buChar char=""/>
            </a:pPr>
            <a:r>
              <a:rPr lang="de-DE" sz="1200" dirty="0" smtClean="0">
                <a:latin typeface="Arial Narrow"/>
                <a:ea typeface="Calibri"/>
                <a:cs typeface="Times New Roman"/>
              </a:rPr>
              <a:t>Strukturdiagramme </a:t>
            </a:r>
            <a:r>
              <a:rPr lang="de-DE" sz="1200" dirty="0">
                <a:latin typeface="Arial Narrow"/>
                <a:ea typeface="Calibri"/>
                <a:cs typeface="Times New Roman"/>
              </a:rPr>
              <a:t>wie Klassendiagramm, Paketdiagramm, Komponentendiagramm.</a:t>
            </a:r>
            <a:r>
              <a:rPr lang="de-DE" sz="1200" dirty="0">
                <a:ea typeface="Calibri"/>
                <a:cs typeface="Times New Roman"/>
              </a:rPr>
              <a:t> </a:t>
            </a:r>
          </a:p>
        </p:txBody>
      </p:sp>
    </p:spTree>
    <p:extLst>
      <p:ext uri="{BB962C8B-B14F-4D97-AF65-F5344CB8AC3E}">
        <p14:creationId xmlns:p14="http://schemas.microsoft.com/office/powerpoint/2010/main" val="2489414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Vorgeschlagene Inhalte </a:t>
            </a:r>
            <a:r>
              <a:rPr lang="de-DE" dirty="0" smtClean="0"/>
              <a:t>Modul „Digitale Medienproduktion“, </a:t>
            </a:r>
            <a:r>
              <a:rPr lang="de-DE" dirty="0"/>
              <a:t>Stand </a:t>
            </a:r>
            <a:r>
              <a:rPr lang="de-DE" dirty="0" smtClean="0"/>
              <a:t>2.6.2015</a:t>
            </a:r>
            <a:endParaRPr lang="de-DE" dirty="0"/>
          </a:p>
        </p:txBody>
      </p:sp>
      <p:graphicFrame>
        <p:nvGraphicFramePr>
          <p:cNvPr id="3" name="Tabelle 2"/>
          <p:cNvGraphicFramePr>
            <a:graphicFrameLocks noGrp="1"/>
          </p:cNvGraphicFramePr>
          <p:nvPr>
            <p:extLst>
              <p:ext uri="{D42A27DB-BD31-4B8C-83A1-F6EECF244321}">
                <p14:modId xmlns:p14="http://schemas.microsoft.com/office/powerpoint/2010/main" val="994766436"/>
              </p:ext>
            </p:extLst>
          </p:nvPr>
        </p:nvGraphicFramePr>
        <p:xfrm>
          <a:off x="1331640" y="836712"/>
          <a:ext cx="6334126" cy="1153160"/>
        </p:xfrm>
        <a:graphic>
          <a:graphicData uri="http://schemas.openxmlformats.org/drawingml/2006/table">
            <a:tbl>
              <a:tblPr firstRow="1" firstCol="1" bandRow="1">
                <a:tableStyleId>{5C22544A-7EE6-4342-B048-85BDC9FD1C3A}</a:tableStyleId>
              </a:tblPr>
              <a:tblGrid>
                <a:gridCol w="504241"/>
                <a:gridCol w="2768878"/>
                <a:gridCol w="323882"/>
                <a:gridCol w="576003"/>
                <a:gridCol w="789384"/>
                <a:gridCol w="647765"/>
                <a:gridCol w="723973"/>
              </a:tblGrid>
              <a:tr h="288290">
                <a:tc gridSpan="6">
                  <a:txBody>
                    <a:bodyPr/>
                    <a:lstStyle/>
                    <a:p>
                      <a:pPr marL="36195">
                        <a:spcBef>
                          <a:spcPts val="300"/>
                        </a:spcBef>
                        <a:spcAft>
                          <a:spcPts val="300"/>
                        </a:spcAft>
                      </a:pPr>
                      <a:r>
                        <a:rPr lang="de-DE" sz="1100" dirty="0">
                          <a:effectLst/>
                        </a:rPr>
                        <a:t>Digitale Medienproduktion (6 LP)</a:t>
                      </a:r>
                      <a:endParaRPr lang="de-DE" sz="1100" dirty="0">
                        <a:effectLst/>
                        <a:latin typeface="Univers 47 CondensedLight"/>
                        <a:ea typeface="Times New Roman"/>
                        <a:cs typeface="Times New Roman"/>
                      </a:endParaRPr>
                    </a:p>
                  </a:txBody>
                  <a:tcPr marL="68580" marR="68580" marT="0" marB="0"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36195" algn="r">
                        <a:spcBef>
                          <a:spcPts val="300"/>
                        </a:spcBef>
                        <a:spcAft>
                          <a:spcPts val="300"/>
                        </a:spcAft>
                      </a:pPr>
                      <a:r>
                        <a:rPr lang="de-DE" sz="1100" dirty="0" smtClean="0">
                          <a:effectLst/>
                        </a:rPr>
                        <a:t>LP</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Digitale AV-Technik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en-US" sz="1100">
                          <a:effectLst/>
                        </a:rPr>
                        <a:t>Digitale Medienproduktion</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S</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SbA</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4</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en-US" sz="1100" dirty="0" err="1">
                          <a:effectLst/>
                        </a:rPr>
                        <a:t>Modulprüfung</a:t>
                      </a:r>
                      <a:r>
                        <a:rPr lang="de-DE" sz="1100" dirty="0">
                          <a:effectLst/>
                        </a:rPr>
                        <a:t> Digitale Medienproduktion</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Pr</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a:effectLst/>
                        </a:rPr>
                        <a:t> </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a:effectLst/>
                        </a:rPr>
                        <a:t>2</a:t>
                      </a:r>
                      <a:endParaRPr lang="de-DE" sz="1100" dirty="0">
                        <a:effectLst/>
                        <a:latin typeface="Univers 47 CondensedLight"/>
                        <a:ea typeface="Times New Roman"/>
                        <a:cs typeface="Times New Roman"/>
                      </a:endParaRPr>
                    </a:p>
                  </a:txBody>
                  <a:tcPr marL="68580" marR="68580" marT="0" marB="0" anchor="ctr"/>
                </a:tc>
              </a:tr>
            </a:tbl>
          </a:graphicData>
        </a:graphic>
      </p:graphicFrame>
      <p:sp>
        <p:nvSpPr>
          <p:cNvPr id="5" name="Rechteck 4"/>
          <p:cNvSpPr/>
          <p:nvPr/>
        </p:nvSpPr>
        <p:spPr>
          <a:xfrm>
            <a:off x="323528" y="3165033"/>
            <a:ext cx="3150096" cy="1200329"/>
          </a:xfrm>
          <a:prstGeom prst="rect">
            <a:avLst/>
          </a:prstGeom>
        </p:spPr>
        <p:txBody>
          <a:bodyPr wrap="square">
            <a:spAutoFit/>
          </a:bodyPr>
          <a:lstStyle/>
          <a:p>
            <a:pPr marL="342900" lvl="0" indent="-342900">
              <a:spcAft>
                <a:spcPts val="0"/>
              </a:spcAft>
              <a:buFont typeface="Symbol"/>
              <a:buChar char=""/>
            </a:pPr>
            <a:r>
              <a:rPr lang="de-DE" sz="1200" dirty="0">
                <a:latin typeface="Arial Narrow" panose="020B0606020202030204" pitchFamily="34" charset="0"/>
                <a:ea typeface="Calibri"/>
                <a:cs typeface="Times New Roman"/>
              </a:rPr>
              <a:t>Digitale Bildformate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Display- &amp; Projektions-Technologien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A/D-Wandler</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Datenformate im Medienbereich</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Interfaces</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Digitale Signalverarbeitung Audio/Video“</a:t>
            </a:r>
          </a:p>
        </p:txBody>
      </p:sp>
      <p:sp>
        <p:nvSpPr>
          <p:cNvPr id="8" name="Rechteck 7"/>
          <p:cNvSpPr/>
          <p:nvPr/>
        </p:nvSpPr>
        <p:spPr>
          <a:xfrm>
            <a:off x="3640063" y="3165033"/>
            <a:ext cx="4572000" cy="2123658"/>
          </a:xfrm>
          <a:prstGeom prst="rect">
            <a:avLst/>
          </a:prstGeom>
        </p:spPr>
        <p:txBody>
          <a:bodyPr>
            <a:spAutoFit/>
          </a:bodyPr>
          <a:lstStyle/>
          <a:p>
            <a:pPr marL="342900" lvl="0" indent="-342900">
              <a:spcAft>
                <a:spcPts val="0"/>
              </a:spcAft>
              <a:buFont typeface="Symbol"/>
              <a:buChar char=""/>
            </a:pPr>
            <a:r>
              <a:rPr lang="de-DE" sz="1200" dirty="0">
                <a:latin typeface="Arial Narrow" panose="020B0606020202030204" pitchFamily="34" charset="0"/>
                <a:ea typeface="Calibri"/>
                <a:cs typeface="Times New Roman"/>
              </a:rPr>
              <a:t>Techniken zur Content-Erstellung für Medienproduktionen</a:t>
            </a:r>
          </a:p>
          <a:p>
            <a:pPr marL="914400" indent="-228600">
              <a:spcAft>
                <a:spcPts val="0"/>
              </a:spcAft>
            </a:pPr>
            <a:r>
              <a:rPr lang="en-US" sz="1200" dirty="0">
                <a:latin typeface="Arial Narrow" panose="020B0606020202030204" pitchFamily="34" charset="0"/>
                <a:ea typeface="Calibri"/>
                <a:cs typeface="Times New Roman"/>
              </a:rPr>
              <a:t>o   </a:t>
            </a:r>
            <a:r>
              <a:rPr lang="en-US" sz="1200" dirty="0" err="1">
                <a:latin typeface="Arial Narrow" panose="020B0606020202030204" pitchFamily="34" charset="0"/>
                <a:ea typeface="Calibri"/>
                <a:cs typeface="Times New Roman"/>
              </a:rPr>
              <a:t>Greenscreen</a:t>
            </a:r>
            <a:endParaRPr lang="de-DE" sz="1200" dirty="0">
              <a:latin typeface="Arial Narrow" panose="020B0606020202030204" pitchFamily="34" charset="0"/>
              <a:ea typeface="Calibri"/>
              <a:cs typeface="Times New Roman"/>
            </a:endParaRPr>
          </a:p>
          <a:p>
            <a:pPr marL="914400" indent="-228600">
              <a:spcAft>
                <a:spcPts val="0"/>
              </a:spcAft>
            </a:pPr>
            <a:r>
              <a:rPr lang="en-US" sz="1200" dirty="0">
                <a:latin typeface="Arial Narrow" panose="020B0606020202030204" pitchFamily="34" charset="0"/>
                <a:ea typeface="Calibri"/>
                <a:cs typeface="Times New Roman"/>
              </a:rPr>
              <a:t>o   </a:t>
            </a:r>
            <a:r>
              <a:rPr lang="en-US" sz="1200" dirty="0" err="1">
                <a:latin typeface="Arial Narrow" panose="020B0606020202030204" pitchFamily="34" charset="0"/>
                <a:ea typeface="Calibri"/>
                <a:cs typeface="Times New Roman"/>
              </a:rPr>
              <a:t>Matchmoving</a:t>
            </a:r>
            <a:r>
              <a:rPr lang="en-US" sz="1200" dirty="0">
                <a:latin typeface="Arial Narrow" panose="020B0606020202030204" pitchFamily="34" charset="0"/>
                <a:ea typeface="Calibri"/>
                <a:cs typeface="Times New Roman"/>
              </a:rPr>
              <a:t> </a:t>
            </a:r>
            <a:endParaRPr lang="de-DE" sz="1200" dirty="0">
              <a:latin typeface="Arial Narrow" panose="020B0606020202030204" pitchFamily="34" charset="0"/>
              <a:ea typeface="Calibri"/>
              <a:cs typeface="Times New Roman"/>
            </a:endParaRPr>
          </a:p>
          <a:p>
            <a:pPr marL="914400" indent="-228600">
              <a:spcAft>
                <a:spcPts val="0"/>
              </a:spcAft>
            </a:pPr>
            <a:r>
              <a:rPr lang="en-US" sz="1200" dirty="0">
                <a:latin typeface="Arial Narrow" panose="020B0606020202030204" pitchFamily="34" charset="0"/>
                <a:ea typeface="Calibri"/>
                <a:cs typeface="Times New Roman"/>
              </a:rPr>
              <a:t>o   Motion-Capturing</a:t>
            </a:r>
            <a:endParaRPr lang="de-DE" sz="1200" dirty="0">
              <a:latin typeface="Arial Narrow" panose="020B0606020202030204" pitchFamily="34" charset="0"/>
              <a:ea typeface="Calibri"/>
              <a:cs typeface="Times New Roman"/>
            </a:endParaRPr>
          </a:p>
          <a:p>
            <a:pPr marL="342900" lvl="0" indent="-342900">
              <a:spcAft>
                <a:spcPts val="0"/>
              </a:spcAft>
              <a:buFont typeface="Symbol"/>
              <a:buChar char=""/>
            </a:pPr>
            <a:r>
              <a:rPr lang="de-DE" sz="1200" dirty="0">
                <a:latin typeface="Arial Narrow" panose="020B0606020202030204" pitchFamily="34" charset="0"/>
                <a:ea typeface="Calibri"/>
                <a:cs typeface="Times New Roman"/>
              </a:rPr>
              <a:t>3D-Modelling in Medienproduktionen</a:t>
            </a:r>
          </a:p>
          <a:p>
            <a:pPr marL="742950" lvl="1" indent="-285750">
              <a:spcAft>
                <a:spcPts val="0"/>
              </a:spcAft>
              <a:buFont typeface="Courier New"/>
              <a:buChar char="o"/>
            </a:pPr>
            <a:r>
              <a:rPr lang="de-DE" sz="1200" dirty="0">
                <a:latin typeface="Arial Narrow" panose="020B0606020202030204" pitchFamily="34" charset="0"/>
                <a:ea typeface="Calibri"/>
                <a:cs typeface="Times New Roman"/>
              </a:rPr>
              <a:t>Lineare Medienproduktionen (Film)</a:t>
            </a:r>
          </a:p>
          <a:p>
            <a:pPr marL="742950" lvl="1" indent="-285750">
              <a:spcAft>
                <a:spcPts val="0"/>
              </a:spcAft>
              <a:buFont typeface="Courier New"/>
              <a:buChar char="o"/>
            </a:pPr>
            <a:r>
              <a:rPr lang="en-US" sz="1200" dirty="0">
                <a:latin typeface="Arial Narrow" panose="020B0606020202030204" pitchFamily="34" charset="0"/>
                <a:ea typeface="Calibri"/>
                <a:cs typeface="Times New Roman"/>
              </a:rPr>
              <a:t>CG-Animation und Rendering</a:t>
            </a:r>
            <a:endParaRPr lang="de-DE" sz="1200" dirty="0">
              <a:latin typeface="Arial Narrow" panose="020B0606020202030204" pitchFamily="34" charset="0"/>
              <a:ea typeface="Calibri"/>
              <a:cs typeface="Times New Roman"/>
            </a:endParaRPr>
          </a:p>
          <a:p>
            <a:pPr marL="742950" lvl="1" indent="-285750">
              <a:spcAft>
                <a:spcPts val="0"/>
              </a:spcAft>
              <a:buFont typeface="Courier New"/>
              <a:buChar char="o"/>
            </a:pPr>
            <a:r>
              <a:rPr lang="en-US" sz="1200" dirty="0">
                <a:latin typeface="Arial Narrow" panose="020B0606020202030204" pitchFamily="34" charset="0"/>
                <a:ea typeface="Calibri"/>
                <a:cs typeface="Times New Roman"/>
              </a:rPr>
              <a:t>3D-Compositing </a:t>
            </a:r>
            <a:endParaRPr lang="de-DE" sz="1200" dirty="0">
              <a:latin typeface="Arial Narrow" panose="020B0606020202030204" pitchFamily="34" charset="0"/>
              <a:ea typeface="Calibri"/>
              <a:cs typeface="Times New Roman"/>
            </a:endParaRPr>
          </a:p>
          <a:p>
            <a:pPr marL="342900" lvl="0" indent="-342900">
              <a:spcAft>
                <a:spcPts val="0"/>
              </a:spcAft>
              <a:buFont typeface="Symbol"/>
              <a:buChar char=""/>
            </a:pPr>
            <a:r>
              <a:rPr lang="de-DE" sz="1200" dirty="0">
                <a:latin typeface="Arial Narrow" panose="020B0606020202030204" pitchFamily="34" charset="0"/>
                <a:ea typeface="Calibri"/>
                <a:cs typeface="Times New Roman"/>
              </a:rPr>
              <a:t>Interaktive Medienproduktionen (z.B. Games)</a:t>
            </a:r>
          </a:p>
          <a:p>
            <a:pPr marL="742950" lvl="1" indent="-285750">
              <a:spcAft>
                <a:spcPts val="0"/>
              </a:spcAft>
              <a:buFont typeface="Courier New"/>
              <a:buChar char="o"/>
            </a:pPr>
            <a:r>
              <a:rPr lang="de-DE" sz="1200" dirty="0">
                <a:latin typeface="Arial Narrow" panose="020B0606020202030204" pitchFamily="34" charset="0"/>
                <a:ea typeface="Calibri"/>
                <a:cs typeface="Times New Roman"/>
              </a:rPr>
              <a:t>Datenformate interaktiver Medienproduktionen</a:t>
            </a:r>
          </a:p>
          <a:p>
            <a:pPr marL="742950" lvl="1" indent="-285750">
              <a:spcAft>
                <a:spcPts val="0"/>
              </a:spcAft>
              <a:buFont typeface="Courier New"/>
              <a:buChar char="o"/>
            </a:pPr>
            <a:r>
              <a:rPr lang="de-DE" sz="1200" dirty="0">
                <a:latin typeface="Arial Narrow" panose="020B0606020202030204" pitchFamily="34" charset="0"/>
                <a:ea typeface="Calibri"/>
                <a:cs typeface="Times New Roman"/>
              </a:rPr>
              <a:t>Entwicklung </a:t>
            </a:r>
            <a:r>
              <a:rPr lang="de-DE" sz="1200" dirty="0" err="1">
                <a:latin typeface="Arial Narrow" panose="020B0606020202030204" pitchFamily="34" charset="0"/>
                <a:ea typeface="Calibri"/>
                <a:cs typeface="Times New Roman"/>
              </a:rPr>
              <a:t>inhaltslastiger</a:t>
            </a:r>
            <a:r>
              <a:rPr lang="de-DE" sz="1200" dirty="0">
                <a:latin typeface="Arial Narrow" panose="020B0606020202030204" pitchFamily="34" charset="0"/>
                <a:ea typeface="Calibri"/>
                <a:cs typeface="Times New Roman"/>
              </a:rPr>
              <a:t> interaktiver Medienproduktionen</a:t>
            </a:r>
          </a:p>
        </p:txBody>
      </p:sp>
      <p:sp>
        <p:nvSpPr>
          <p:cNvPr id="9" name="Textfeld 8"/>
          <p:cNvSpPr txBox="1"/>
          <p:nvPr/>
        </p:nvSpPr>
        <p:spPr>
          <a:xfrm>
            <a:off x="323528" y="2685398"/>
            <a:ext cx="1978747" cy="369332"/>
          </a:xfrm>
          <a:prstGeom prst="rect">
            <a:avLst/>
          </a:prstGeom>
          <a:noFill/>
        </p:spPr>
        <p:txBody>
          <a:bodyPr wrap="none" rtlCol="0">
            <a:spAutoFit/>
          </a:bodyPr>
          <a:lstStyle/>
          <a:p>
            <a:r>
              <a:rPr lang="de-DE" dirty="0" smtClean="0"/>
              <a:t>Digitale AV-Technik</a:t>
            </a:r>
            <a:endParaRPr lang="de-DE" dirty="0"/>
          </a:p>
        </p:txBody>
      </p:sp>
      <p:sp>
        <p:nvSpPr>
          <p:cNvPr id="10" name="Textfeld 9"/>
          <p:cNvSpPr txBox="1"/>
          <p:nvPr/>
        </p:nvSpPr>
        <p:spPr>
          <a:xfrm>
            <a:off x="3641805" y="2680097"/>
            <a:ext cx="2712922" cy="369332"/>
          </a:xfrm>
          <a:prstGeom prst="rect">
            <a:avLst/>
          </a:prstGeom>
          <a:noFill/>
        </p:spPr>
        <p:txBody>
          <a:bodyPr wrap="none" rtlCol="0">
            <a:spAutoFit/>
          </a:bodyPr>
          <a:lstStyle/>
          <a:p>
            <a:r>
              <a:rPr lang="de-DE" dirty="0" smtClean="0"/>
              <a:t>Digitale Medienproduktion</a:t>
            </a:r>
            <a:endParaRPr lang="de-DE" dirty="0"/>
          </a:p>
        </p:txBody>
      </p:sp>
    </p:spTree>
    <p:extLst>
      <p:ext uri="{BB962C8B-B14F-4D97-AF65-F5344CB8AC3E}">
        <p14:creationId xmlns:p14="http://schemas.microsoft.com/office/powerpoint/2010/main" val="2782505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Vorgeschlagene Inhalte </a:t>
            </a:r>
            <a:r>
              <a:rPr lang="de-DE" dirty="0" smtClean="0"/>
              <a:t>Modul „Mensch-Maschine-Interaktion“, </a:t>
            </a:r>
            <a:r>
              <a:rPr lang="de-DE" dirty="0"/>
              <a:t>Stand </a:t>
            </a:r>
            <a:r>
              <a:rPr lang="de-DE" dirty="0" smtClean="0"/>
              <a:t>2.6.2015</a:t>
            </a:r>
            <a:endParaRPr lang="de-DE" dirty="0"/>
          </a:p>
        </p:txBody>
      </p:sp>
      <p:sp>
        <p:nvSpPr>
          <p:cNvPr id="5" name="Rechteck 4"/>
          <p:cNvSpPr/>
          <p:nvPr/>
        </p:nvSpPr>
        <p:spPr>
          <a:xfrm>
            <a:off x="467544" y="3284984"/>
            <a:ext cx="8208912" cy="2677656"/>
          </a:xfrm>
          <a:prstGeom prst="rect">
            <a:avLst/>
          </a:prstGeom>
        </p:spPr>
        <p:txBody>
          <a:bodyPr wrap="square">
            <a:spAutoFit/>
          </a:bodyPr>
          <a:lstStyle/>
          <a:p>
            <a:pPr marL="342900" lvl="0" indent="-342900">
              <a:spcAft>
                <a:spcPts val="0"/>
              </a:spcAft>
              <a:buFont typeface="Symbol"/>
              <a:buChar char=""/>
            </a:pPr>
            <a:r>
              <a:rPr lang="de-DE" sz="1200" dirty="0" smtClean="0">
                <a:latin typeface="Arial Narrow" panose="020B0606020202030204" pitchFamily="34" charset="0"/>
                <a:ea typeface="Calibri"/>
                <a:cs typeface="Times New Roman"/>
              </a:rPr>
              <a:t>Informationsverarbeitung </a:t>
            </a:r>
            <a:r>
              <a:rPr lang="de-DE" sz="1200" dirty="0">
                <a:latin typeface="Arial Narrow" panose="020B0606020202030204" pitchFamily="34" charset="0"/>
                <a:ea typeface="Calibri"/>
                <a:cs typeface="Times New Roman"/>
              </a:rPr>
              <a:t>des Menschen (Modelle, physiologische und psychologische Grundlagen, menschliche Sinne, Handlungsprozesse)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Übersicht über Interaktionsformen: explizite und implizite Interaktion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Ein- (Kinect, </a:t>
            </a:r>
            <a:r>
              <a:rPr lang="de-DE" sz="1200" dirty="0" err="1">
                <a:latin typeface="Arial Narrow" panose="020B0606020202030204" pitchFamily="34" charset="0"/>
                <a:ea typeface="Calibri"/>
                <a:cs typeface="Times New Roman"/>
              </a:rPr>
              <a:t>Leap</a:t>
            </a:r>
            <a:r>
              <a:rPr lang="de-DE" sz="1200" dirty="0">
                <a:latin typeface="Arial Narrow" panose="020B0606020202030204" pitchFamily="34" charset="0"/>
                <a:ea typeface="Calibri"/>
                <a:cs typeface="Times New Roman"/>
              </a:rPr>
              <a:t>, Touch) und Ausgabemöglichkeiten (VR, CAVE)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Prinzipien, Richtlinien und Standards für den Entwurf von Benutzerschnittstellen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Grundlagen und Beispiele für den Entwurf von Benutzungsschnittstellen (Textdialoge und Formulare, Menüsysteme, graphische Schnittstellen, Schnittstellen im WWW, Audio- Dialogsysteme, haptische Interaktion, Gesten) -&gt; CLI, GUI, NUI, TUI</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Methoden zur Modellierung von Benutzungsschnittstellen (abstrakte Beschreibung der Interaktion, Einbettung in die Anforderungsanalyse und den Softwareentwurfsprozess)</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Methoden zur Modellierung von Benutzungsschnittstellen (abstrakte Beschreibung der Interaktion, Einbettung in die Anforderungsanalyse und den Softwareentwurfsprozess)</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Evaluierung von Systemen zur Mensch-Maschine-Interaktion (Werkzeuge, Bewertungsmethoden, Leistungsmessung, Checklisten).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Weitere Sonderformen: Mensch-Roboter-Interaktion, Mensch-Computer-Mensch-Interaktion (Skype, Sprach-zu-Sprach Übersetzung)</a:t>
            </a:r>
          </a:p>
          <a:p>
            <a:pPr marL="342900" lvl="0" indent="-342900">
              <a:spcAft>
                <a:spcPts val="0"/>
              </a:spcAft>
              <a:buFont typeface="Symbol"/>
              <a:buChar char=""/>
            </a:pPr>
            <a:r>
              <a:rPr lang="de-DE" sz="1200" dirty="0" err="1">
                <a:latin typeface="Arial Narrow" panose="020B0606020202030204" pitchFamily="34" charset="0"/>
                <a:ea typeface="Calibri"/>
                <a:cs typeface="Times New Roman"/>
              </a:rPr>
              <a:t>Evlt</a:t>
            </a:r>
            <a:r>
              <a:rPr lang="de-DE" sz="1200" dirty="0">
                <a:latin typeface="Arial Narrow" panose="020B0606020202030204" pitchFamily="34" charset="0"/>
                <a:ea typeface="Calibri"/>
                <a:cs typeface="Times New Roman"/>
              </a:rPr>
              <a:t>. Sensortechnik falls nicht zuvor in einer anderen Vorlesung behandelt -&gt; Funktionsweise eines Tiefensensors</a:t>
            </a:r>
          </a:p>
        </p:txBody>
      </p:sp>
      <p:graphicFrame>
        <p:nvGraphicFramePr>
          <p:cNvPr id="6" name="Tabelle 5"/>
          <p:cNvGraphicFramePr>
            <a:graphicFrameLocks noGrp="1"/>
          </p:cNvGraphicFramePr>
          <p:nvPr>
            <p:extLst>
              <p:ext uri="{D42A27DB-BD31-4B8C-83A1-F6EECF244321}">
                <p14:modId xmlns:p14="http://schemas.microsoft.com/office/powerpoint/2010/main" val="546268681"/>
              </p:ext>
            </p:extLst>
          </p:nvPr>
        </p:nvGraphicFramePr>
        <p:xfrm>
          <a:off x="1404937" y="836712"/>
          <a:ext cx="6334126" cy="1153160"/>
        </p:xfrm>
        <a:graphic>
          <a:graphicData uri="http://schemas.openxmlformats.org/drawingml/2006/table">
            <a:tbl>
              <a:tblPr firstRow="1" firstCol="1" bandRow="1">
                <a:tableStyleId>{5C22544A-7EE6-4342-B048-85BDC9FD1C3A}</a:tableStyleId>
              </a:tblPr>
              <a:tblGrid>
                <a:gridCol w="504241"/>
                <a:gridCol w="2768878"/>
                <a:gridCol w="323882"/>
                <a:gridCol w="576003"/>
                <a:gridCol w="789384"/>
                <a:gridCol w="647765"/>
                <a:gridCol w="723973"/>
              </a:tblGrid>
              <a:tr h="288290">
                <a:tc gridSpan="6">
                  <a:txBody>
                    <a:bodyPr/>
                    <a:lstStyle/>
                    <a:p>
                      <a:pPr marL="36195">
                        <a:spcBef>
                          <a:spcPts val="300"/>
                        </a:spcBef>
                        <a:spcAft>
                          <a:spcPts val="300"/>
                        </a:spcAft>
                      </a:pPr>
                      <a:r>
                        <a:rPr lang="de-DE" sz="1100" dirty="0">
                          <a:effectLst/>
                        </a:rPr>
                        <a:t>Mensch-Maschine-Interaktion (6 LP)</a:t>
                      </a:r>
                      <a:endParaRPr lang="de-DE" sz="1100" dirty="0">
                        <a:effectLst/>
                        <a:latin typeface="Univers 47 CondensedLight"/>
                        <a:ea typeface="Times New Roman"/>
                        <a:cs typeface="Times New Roman"/>
                      </a:endParaRPr>
                    </a:p>
                  </a:txBody>
                  <a:tcPr marL="68580" marR="68580" marT="0" marB="0"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36195" algn="r">
                        <a:spcBef>
                          <a:spcPts val="300"/>
                        </a:spcBef>
                        <a:spcAft>
                          <a:spcPts val="300"/>
                        </a:spcAft>
                      </a:pPr>
                      <a:r>
                        <a:rPr lang="de-DE" sz="1100" dirty="0" smtClean="0">
                          <a:effectLst/>
                        </a:rPr>
                        <a:t>LP</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Mensch-Maschine-Interaktion</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Mensch-Maschine-Interaktion, Übung</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Ü</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SbA</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a:effectLst/>
                        </a:rPr>
                        <a:t>Modulprüfung Mensch-Maschine-Interaktion</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err="1">
                          <a:effectLst/>
                        </a:rPr>
                        <a:t>Pr</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a:effectLst/>
                        </a:rPr>
                        <a:t>4</a:t>
                      </a:r>
                      <a:endParaRPr lang="de-DE" sz="1100" dirty="0">
                        <a:effectLst/>
                        <a:latin typeface="Univers 47 CondensedLight"/>
                        <a:ea typeface="Times New Roman"/>
                        <a:cs typeface="Times New Roman"/>
                      </a:endParaRPr>
                    </a:p>
                  </a:txBody>
                  <a:tcPr marL="68580" marR="68580" marT="0" marB="0" anchor="ctr"/>
                </a:tc>
              </a:tr>
            </a:tbl>
          </a:graphicData>
        </a:graphic>
      </p:graphicFrame>
      <p:sp>
        <p:nvSpPr>
          <p:cNvPr id="7" name="Textfeld 6"/>
          <p:cNvSpPr txBox="1"/>
          <p:nvPr/>
        </p:nvSpPr>
        <p:spPr>
          <a:xfrm>
            <a:off x="323528" y="2685398"/>
            <a:ext cx="4357218" cy="369332"/>
          </a:xfrm>
          <a:prstGeom prst="rect">
            <a:avLst/>
          </a:prstGeom>
          <a:noFill/>
        </p:spPr>
        <p:txBody>
          <a:bodyPr wrap="none" rtlCol="0">
            <a:spAutoFit/>
          </a:bodyPr>
          <a:lstStyle/>
          <a:p>
            <a:r>
              <a:rPr lang="de-DE" dirty="0" smtClean="0"/>
              <a:t>Veranstaltung Mensch-Maschine-Interaktion</a:t>
            </a:r>
            <a:endParaRPr lang="de-DE" dirty="0"/>
          </a:p>
        </p:txBody>
      </p:sp>
    </p:spTree>
    <p:extLst>
      <p:ext uri="{BB962C8B-B14F-4D97-AF65-F5344CB8AC3E}">
        <p14:creationId xmlns:p14="http://schemas.microsoft.com/office/powerpoint/2010/main" val="1926834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normAutofit/>
          </a:bodyPr>
          <a:lstStyle/>
          <a:p>
            <a:r>
              <a:rPr lang="de-DE" dirty="0"/>
              <a:t>Vorgeschlagene Inhalte </a:t>
            </a:r>
            <a:r>
              <a:rPr lang="de-DE" dirty="0" smtClean="0"/>
              <a:t>Modul „IT- und Medienproduktmanagement“, </a:t>
            </a:r>
            <a:r>
              <a:rPr lang="de-DE" dirty="0"/>
              <a:t>Stand </a:t>
            </a:r>
            <a:r>
              <a:rPr lang="de-DE" dirty="0" smtClean="0"/>
              <a:t>3.6.2015</a:t>
            </a:r>
            <a:endParaRPr lang="de-DE" dirty="0"/>
          </a:p>
        </p:txBody>
      </p:sp>
      <p:sp>
        <p:nvSpPr>
          <p:cNvPr id="5" name="Rechteck 4"/>
          <p:cNvSpPr/>
          <p:nvPr/>
        </p:nvSpPr>
        <p:spPr>
          <a:xfrm>
            <a:off x="100347" y="2204864"/>
            <a:ext cx="8928992" cy="2492990"/>
          </a:xfrm>
          <a:prstGeom prst="rect">
            <a:avLst/>
          </a:prstGeom>
        </p:spPr>
        <p:txBody>
          <a:bodyPr wrap="square">
            <a:spAutoFit/>
          </a:bodyPr>
          <a:lstStyle/>
          <a:p>
            <a:pPr marL="342900" lvl="0" indent="-342900">
              <a:spcAft>
                <a:spcPts val="0"/>
              </a:spcAft>
              <a:buFont typeface="Symbol"/>
              <a:buChar char=""/>
            </a:pPr>
            <a:r>
              <a:rPr lang="de-DE" sz="1200" dirty="0"/>
              <a:t>Grundlagen des IT- und Online-Produktmanagements (Grundbegriffe und Organisation, </a:t>
            </a:r>
            <a:r>
              <a:rPr lang="de-DE" sz="1200" dirty="0" smtClean="0"/>
              <a:t>wettbewerbliche Rahmenbedingungen)</a:t>
            </a:r>
            <a:endParaRPr lang="de-DE" sz="1200" dirty="0"/>
          </a:p>
          <a:p>
            <a:pPr marL="342900" lvl="0" indent="-342900">
              <a:spcAft>
                <a:spcPts val="0"/>
              </a:spcAft>
              <a:buFont typeface="Symbol"/>
              <a:buChar char=""/>
            </a:pPr>
            <a:r>
              <a:rPr lang="de-DE" sz="1200" dirty="0" smtClean="0"/>
              <a:t>Strategisches </a:t>
            </a:r>
            <a:r>
              <a:rPr lang="de-DE" sz="1200" dirty="0"/>
              <a:t>IT- und Online-Produktmanagement (Produktstrategien, Produkt-USP, </a:t>
            </a:r>
            <a:r>
              <a:rPr lang="de-DE" sz="1200" dirty="0" smtClean="0"/>
              <a:t>Produkt-Roadmap, </a:t>
            </a:r>
            <a:r>
              <a:rPr lang="de-DE" sz="1200" dirty="0" err="1" smtClean="0"/>
              <a:t>Monetarisierung</a:t>
            </a:r>
            <a:r>
              <a:rPr lang="de-DE" sz="1200" dirty="0" smtClean="0"/>
              <a:t>)</a:t>
            </a:r>
            <a:endParaRPr lang="de-DE" sz="1200" dirty="0"/>
          </a:p>
          <a:p>
            <a:pPr marL="342900" lvl="0" indent="-342900">
              <a:spcAft>
                <a:spcPts val="0"/>
              </a:spcAft>
              <a:buFont typeface="Symbol"/>
              <a:buChar char=""/>
            </a:pPr>
            <a:r>
              <a:rPr lang="de-DE" sz="1200" dirty="0" smtClean="0"/>
              <a:t>IT-Produktmanagement </a:t>
            </a:r>
            <a:r>
              <a:rPr lang="de-DE" sz="1200" dirty="0"/>
              <a:t>als Innovationsmanagement (Innovationsbegriff, Softwareprodukte </a:t>
            </a:r>
            <a:r>
              <a:rPr lang="de-DE" sz="1200" dirty="0" smtClean="0"/>
              <a:t>im Innovationstrichter</a:t>
            </a:r>
            <a:r>
              <a:rPr lang="de-DE" sz="1200" dirty="0"/>
              <a:t>, Open </a:t>
            </a:r>
            <a:r>
              <a:rPr lang="de-DE" sz="1200" dirty="0" smtClean="0"/>
              <a:t>Innovation/</a:t>
            </a:r>
            <a:r>
              <a:rPr lang="de-DE" sz="1200" dirty="0" err="1" smtClean="0"/>
              <a:t>Crowdsourcing</a:t>
            </a:r>
            <a:r>
              <a:rPr lang="de-DE" sz="1200" dirty="0" smtClean="0"/>
              <a:t>)</a:t>
            </a:r>
            <a:endParaRPr lang="de-DE" sz="1200" dirty="0"/>
          </a:p>
          <a:p>
            <a:pPr marL="342900" lvl="0" indent="-342900">
              <a:spcAft>
                <a:spcPts val="0"/>
              </a:spcAft>
              <a:buFont typeface="Symbol"/>
              <a:buChar char=""/>
            </a:pPr>
            <a:r>
              <a:rPr lang="de-DE" sz="1200" dirty="0" smtClean="0"/>
              <a:t>Entwicklung </a:t>
            </a:r>
            <a:r>
              <a:rPr lang="de-DE" sz="1200" dirty="0"/>
              <a:t>von Software-Produktideen (Nutzer-/Kunden-, Konkurrenz- und Technologieanalysen </a:t>
            </a:r>
            <a:r>
              <a:rPr lang="de-DE" sz="1200" dirty="0" smtClean="0"/>
              <a:t>sowie Mitarbeiterideen </a:t>
            </a:r>
            <a:r>
              <a:rPr lang="de-DE" sz="1200" dirty="0"/>
              <a:t>als Quelle von </a:t>
            </a:r>
            <a:r>
              <a:rPr lang="de-DE" sz="1200" dirty="0" smtClean="0"/>
              <a:t>Produktinnovationen)</a:t>
            </a:r>
            <a:endParaRPr lang="de-DE" sz="1200" dirty="0"/>
          </a:p>
          <a:p>
            <a:pPr marL="342900" lvl="0" indent="-342900">
              <a:spcAft>
                <a:spcPts val="0"/>
              </a:spcAft>
              <a:buFont typeface="Symbol"/>
              <a:buChar char=""/>
            </a:pPr>
            <a:r>
              <a:rPr lang="de-DE" sz="1200" dirty="0" smtClean="0"/>
              <a:t>Grobauswahl </a:t>
            </a:r>
            <a:r>
              <a:rPr lang="de-DE" sz="1200" dirty="0"/>
              <a:t>von Software-Produktideen (Marktanalyse, Akzeptanzkriterien, Aufwandsschätzung, </a:t>
            </a:r>
            <a:r>
              <a:rPr lang="de-DE" sz="1200" dirty="0" smtClean="0"/>
              <a:t>Target </a:t>
            </a:r>
            <a:r>
              <a:rPr lang="de-DE" sz="1200" dirty="0" err="1" smtClean="0"/>
              <a:t>Costing</a:t>
            </a:r>
            <a:r>
              <a:rPr lang="de-DE" sz="1200" dirty="0" smtClean="0"/>
              <a:t> </a:t>
            </a:r>
            <a:r>
              <a:rPr lang="de-DE" sz="1200" dirty="0"/>
              <a:t>im </a:t>
            </a:r>
            <a:r>
              <a:rPr lang="de-DE" sz="1200" dirty="0" smtClean="0"/>
              <a:t>Software-Bereich)</a:t>
            </a:r>
            <a:endParaRPr lang="de-DE" sz="1200" dirty="0"/>
          </a:p>
          <a:p>
            <a:pPr marL="342900" lvl="0" indent="-342900">
              <a:spcAft>
                <a:spcPts val="0"/>
              </a:spcAft>
              <a:buFont typeface="Symbol"/>
              <a:buChar char=""/>
            </a:pPr>
            <a:r>
              <a:rPr lang="de-DE" sz="1200" dirty="0" smtClean="0"/>
              <a:t>Business </a:t>
            </a:r>
            <a:r>
              <a:rPr lang="de-DE" sz="1200" dirty="0"/>
              <a:t>Case im IT-Produktmanagement (Kosten-/Nutzenanalyse, </a:t>
            </a:r>
            <a:r>
              <a:rPr lang="de-DE" sz="1200" dirty="0" smtClean="0"/>
              <a:t>Wirtschaftlichkeitsanalyse)</a:t>
            </a:r>
            <a:endParaRPr lang="de-DE" sz="1200" dirty="0"/>
          </a:p>
          <a:p>
            <a:pPr marL="342900" lvl="0" indent="-342900">
              <a:spcAft>
                <a:spcPts val="0"/>
              </a:spcAft>
              <a:buFont typeface="Symbol"/>
              <a:buChar char=""/>
            </a:pPr>
            <a:r>
              <a:rPr lang="de-DE" sz="1200" dirty="0" smtClean="0"/>
              <a:t>Projektmanagement </a:t>
            </a:r>
            <a:r>
              <a:rPr lang="de-DE" sz="1200" dirty="0"/>
              <a:t>in der IT/Online-Produktentwicklung (Vorgehensmodelle, Agiles </a:t>
            </a:r>
            <a:r>
              <a:rPr lang="de-DE" sz="1200" dirty="0" smtClean="0"/>
              <a:t>Projektmanagement)</a:t>
            </a:r>
          </a:p>
          <a:p>
            <a:pPr marL="342900" lvl="0" indent="-342900">
              <a:spcAft>
                <a:spcPts val="0"/>
              </a:spcAft>
              <a:buFont typeface="Symbol"/>
              <a:buChar char=""/>
            </a:pPr>
            <a:r>
              <a:rPr lang="de-DE" sz="1200" dirty="0" smtClean="0"/>
              <a:t>Methoden </a:t>
            </a:r>
            <a:r>
              <a:rPr lang="de-DE" sz="1200" dirty="0"/>
              <a:t>und Konzepte der IT-/Online-Produktentwicklung (</a:t>
            </a:r>
            <a:r>
              <a:rPr lang="de-DE" sz="1200" dirty="0" err="1"/>
              <a:t>Requirements</a:t>
            </a:r>
            <a:r>
              <a:rPr lang="de-DE" sz="1200" dirty="0"/>
              <a:t> </a:t>
            </a:r>
            <a:r>
              <a:rPr lang="de-DE" sz="1200" dirty="0" smtClean="0"/>
              <a:t>Engineering, </a:t>
            </a:r>
            <a:r>
              <a:rPr lang="de-DE" sz="1200" dirty="0" err="1" smtClean="0"/>
              <a:t>Natürlichsprachige</a:t>
            </a:r>
            <a:r>
              <a:rPr lang="de-DE" sz="1200" dirty="0" smtClean="0"/>
              <a:t> </a:t>
            </a:r>
            <a:r>
              <a:rPr lang="de-DE" sz="1200" dirty="0"/>
              <a:t>Dokumentation und UML, Grob-/Feinkonzept, Basiskonzepte des </a:t>
            </a:r>
            <a:r>
              <a:rPr lang="de-DE" sz="1200" dirty="0" smtClean="0"/>
              <a:t>Usability Engineering)</a:t>
            </a:r>
            <a:endParaRPr lang="de-DE" sz="1200" dirty="0"/>
          </a:p>
          <a:p>
            <a:pPr marL="342900" lvl="0" indent="-342900">
              <a:spcAft>
                <a:spcPts val="0"/>
              </a:spcAft>
              <a:buFont typeface="Symbol"/>
              <a:buChar char=""/>
            </a:pPr>
            <a:r>
              <a:rPr lang="de-DE" sz="1200" dirty="0" smtClean="0"/>
              <a:t>Markteinführung </a:t>
            </a:r>
            <a:r>
              <a:rPr lang="de-DE" sz="1200" dirty="0"/>
              <a:t>(Internationalisierung, Marketing-Mix bei </a:t>
            </a:r>
            <a:r>
              <a:rPr lang="de-DE" sz="1200" dirty="0" smtClean="0"/>
              <a:t>Produkteinführung)</a:t>
            </a:r>
            <a:endParaRPr lang="de-DE" sz="1200" dirty="0"/>
          </a:p>
          <a:p>
            <a:pPr marL="342900" lvl="0" indent="-342900">
              <a:spcAft>
                <a:spcPts val="0"/>
              </a:spcAft>
              <a:buFont typeface="Symbol"/>
              <a:buChar char=""/>
            </a:pPr>
            <a:r>
              <a:rPr lang="de-DE" sz="1200" dirty="0" smtClean="0"/>
              <a:t>Seminaristische </a:t>
            </a:r>
            <a:r>
              <a:rPr lang="de-DE" sz="1200" dirty="0"/>
              <a:t>Übungen zu den oben genannten </a:t>
            </a:r>
            <a:r>
              <a:rPr lang="de-DE" sz="1200" dirty="0" smtClean="0"/>
              <a:t>Themen</a:t>
            </a:r>
            <a:endParaRPr lang="de-DE" sz="1200" dirty="0">
              <a:latin typeface="Arial Narrow" panose="020B0606020202030204" pitchFamily="34" charset="0"/>
              <a:ea typeface="Calibri"/>
              <a:cs typeface="Times New Roman"/>
            </a:endParaRPr>
          </a:p>
        </p:txBody>
      </p:sp>
      <p:sp>
        <p:nvSpPr>
          <p:cNvPr id="7" name="Textfeld 6"/>
          <p:cNvSpPr txBox="1"/>
          <p:nvPr/>
        </p:nvSpPr>
        <p:spPr>
          <a:xfrm>
            <a:off x="340993" y="1835532"/>
            <a:ext cx="4921475" cy="369332"/>
          </a:xfrm>
          <a:prstGeom prst="rect">
            <a:avLst/>
          </a:prstGeom>
          <a:noFill/>
        </p:spPr>
        <p:txBody>
          <a:bodyPr wrap="none" rtlCol="0">
            <a:spAutoFit/>
          </a:bodyPr>
          <a:lstStyle/>
          <a:p>
            <a:r>
              <a:rPr lang="de-DE" dirty="0" smtClean="0"/>
              <a:t>Veranstaltung IT- und Online-Produktmanagement</a:t>
            </a:r>
            <a:endParaRPr lang="de-DE" dirty="0"/>
          </a:p>
        </p:txBody>
      </p:sp>
      <p:graphicFrame>
        <p:nvGraphicFramePr>
          <p:cNvPr id="3" name="Tabelle 2"/>
          <p:cNvGraphicFramePr>
            <a:graphicFrameLocks noGrp="1"/>
          </p:cNvGraphicFramePr>
          <p:nvPr>
            <p:extLst>
              <p:ext uri="{D42A27DB-BD31-4B8C-83A1-F6EECF244321}">
                <p14:modId xmlns:p14="http://schemas.microsoft.com/office/powerpoint/2010/main" val="2805642373"/>
              </p:ext>
            </p:extLst>
          </p:nvPr>
        </p:nvGraphicFramePr>
        <p:xfrm>
          <a:off x="467544" y="548680"/>
          <a:ext cx="7848872" cy="1153160"/>
        </p:xfrm>
        <a:graphic>
          <a:graphicData uri="http://schemas.openxmlformats.org/drawingml/2006/table">
            <a:tbl>
              <a:tblPr firstRow="1" firstCol="1" bandRow="1">
                <a:tableStyleId>{5C22544A-7EE6-4342-B048-85BDC9FD1C3A}</a:tableStyleId>
              </a:tblPr>
              <a:tblGrid>
                <a:gridCol w="624826"/>
                <a:gridCol w="3431028"/>
                <a:gridCol w="401336"/>
                <a:gridCol w="713749"/>
                <a:gridCol w="978158"/>
                <a:gridCol w="802671"/>
                <a:gridCol w="897104"/>
              </a:tblGrid>
              <a:tr h="288290">
                <a:tc gridSpan="6">
                  <a:txBody>
                    <a:bodyPr/>
                    <a:lstStyle/>
                    <a:p>
                      <a:pPr marL="36195">
                        <a:spcBef>
                          <a:spcPts val="300"/>
                        </a:spcBef>
                        <a:spcAft>
                          <a:spcPts val="300"/>
                        </a:spcAft>
                      </a:pPr>
                      <a:r>
                        <a:rPr lang="de-DE" sz="1100" dirty="0">
                          <a:effectLst/>
                        </a:rPr>
                        <a:t>IT- und Medienproduktmanagement</a:t>
                      </a:r>
                      <a:endParaRPr lang="de-DE" sz="1100" dirty="0">
                        <a:effectLst/>
                        <a:latin typeface="Univers 47 CondensedLight"/>
                        <a:ea typeface="Times New Roman"/>
                        <a:cs typeface="Times New Roman"/>
                      </a:endParaRPr>
                    </a:p>
                  </a:txBody>
                  <a:tcPr marL="68580" marR="68580" marT="0" marB="0"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36195" algn="r">
                        <a:spcBef>
                          <a:spcPts val="300"/>
                        </a:spcBef>
                        <a:spcAft>
                          <a:spcPts val="300"/>
                        </a:spcAft>
                      </a:pPr>
                      <a:r>
                        <a:rPr lang="de-DE" sz="1100" dirty="0" smtClean="0">
                          <a:effectLst/>
                        </a:rPr>
                        <a:t>LP</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IT- und Online-Produktmanagement</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3</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a:effectLst/>
                        </a:rPr>
                        <a:t>Management von Medienprodukten</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3</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dirty="0">
                          <a:effectLst/>
                        </a:rPr>
                        <a:t> </a:t>
                      </a:r>
                      <a:endParaRPr lang="de-DE" sz="1100" dirty="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a:effectLst/>
                        </a:rPr>
                        <a:t>Modulprüfung IT- und Medienproduktmanagement</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Pr</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smtClean="0">
                          <a:effectLst/>
                        </a:rPr>
                        <a:t>1R</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smtClean="0">
                          <a:effectLst/>
                        </a:rPr>
                        <a:t>6</a:t>
                      </a:r>
                      <a:endParaRPr lang="de-DE" sz="1100" dirty="0">
                        <a:effectLst/>
                        <a:latin typeface="Univers 47 CondensedLight"/>
                        <a:ea typeface="Times New Roman"/>
                        <a:cs typeface="Times New Roman"/>
                      </a:endParaRPr>
                    </a:p>
                  </a:txBody>
                  <a:tcPr marL="68580" marR="68580" marT="0" marB="0" anchor="ctr"/>
                </a:tc>
              </a:tr>
            </a:tbl>
          </a:graphicData>
        </a:graphic>
      </p:graphicFrame>
      <p:sp>
        <p:nvSpPr>
          <p:cNvPr id="8" name="Rechteck 7"/>
          <p:cNvSpPr/>
          <p:nvPr/>
        </p:nvSpPr>
        <p:spPr>
          <a:xfrm>
            <a:off x="107504" y="5059050"/>
            <a:ext cx="8928992" cy="1754326"/>
          </a:xfrm>
          <a:prstGeom prst="rect">
            <a:avLst/>
          </a:prstGeom>
        </p:spPr>
        <p:txBody>
          <a:bodyPr wrap="square">
            <a:spAutoFit/>
          </a:bodyPr>
          <a:lstStyle/>
          <a:p>
            <a:pPr marL="342900" lvl="0" indent="-342900">
              <a:spcAft>
                <a:spcPts val="0"/>
              </a:spcAft>
              <a:buFont typeface="Symbol"/>
              <a:buChar char=""/>
            </a:pPr>
            <a:r>
              <a:rPr lang="de-DE" sz="1200" dirty="0"/>
              <a:t>Eigenschaften von Mediengütern 1: Dualer Charakter, Verbundenheit, </a:t>
            </a:r>
            <a:r>
              <a:rPr lang="de-DE" sz="1200" dirty="0" smtClean="0"/>
              <a:t>Dienstleistungscharakter, Informationseigenschaften</a:t>
            </a:r>
            <a:endParaRPr lang="de-DE" sz="1200" dirty="0"/>
          </a:p>
          <a:p>
            <a:pPr marL="342900" lvl="0" indent="-342900">
              <a:spcAft>
                <a:spcPts val="0"/>
              </a:spcAft>
              <a:buFont typeface="Symbol"/>
              <a:buChar char=""/>
            </a:pPr>
            <a:r>
              <a:rPr lang="de-DE" sz="1200" dirty="0" smtClean="0"/>
              <a:t>Eigenschaften </a:t>
            </a:r>
            <a:r>
              <a:rPr lang="de-DE" sz="1200" dirty="0"/>
              <a:t>von Mediengütern 2: Kostenstruktur, Zeitelastizität, externe Effekte, Privatgutcharakter </a:t>
            </a:r>
            <a:r>
              <a:rPr lang="de-DE" sz="1200" dirty="0" smtClean="0"/>
              <a:t>etc.</a:t>
            </a:r>
            <a:endParaRPr lang="de-DE" sz="1200" dirty="0"/>
          </a:p>
          <a:p>
            <a:pPr marL="342900" lvl="0" indent="-342900">
              <a:spcAft>
                <a:spcPts val="0"/>
              </a:spcAft>
              <a:buFont typeface="Symbol"/>
              <a:buChar char=""/>
            </a:pPr>
            <a:r>
              <a:rPr lang="de-DE" sz="1200" dirty="0" smtClean="0"/>
              <a:t>Rezipienten </a:t>
            </a:r>
            <a:r>
              <a:rPr lang="de-DE" sz="1200" dirty="0"/>
              <a:t>(z.B. Gamer) und ihre Bedürfnisbefriedigung mit </a:t>
            </a:r>
            <a:r>
              <a:rPr lang="de-DE" sz="1200" dirty="0" err="1" smtClean="0"/>
              <a:t>Contentangeboten</a:t>
            </a:r>
            <a:endParaRPr lang="de-DE" sz="1200" dirty="0"/>
          </a:p>
          <a:p>
            <a:pPr marL="342900" lvl="0" indent="-342900">
              <a:spcAft>
                <a:spcPts val="0"/>
              </a:spcAft>
              <a:buFont typeface="Symbol"/>
              <a:buChar char=""/>
            </a:pPr>
            <a:r>
              <a:rPr lang="de-DE" sz="1200" dirty="0" smtClean="0"/>
              <a:t>Wertschöpfungsprozess</a:t>
            </a:r>
            <a:r>
              <a:rPr lang="de-DE" sz="1200" dirty="0"/>
              <a:t>, Ziele von </a:t>
            </a:r>
            <a:r>
              <a:rPr lang="de-DE" sz="1200" dirty="0" err="1"/>
              <a:t>contentproduzierenden</a:t>
            </a:r>
            <a:r>
              <a:rPr lang="de-DE" sz="1200" dirty="0"/>
              <a:t> Unternehmen und Messkriterien </a:t>
            </a:r>
            <a:r>
              <a:rPr lang="de-DE" sz="1200" dirty="0" smtClean="0"/>
              <a:t>der Zielerreichung </a:t>
            </a:r>
            <a:r>
              <a:rPr lang="de-DE" sz="1200" dirty="0"/>
              <a:t>für diese </a:t>
            </a:r>
            <a:r>
              <a:rPr lang="de-DE" sz="1200" dirty="0" smtClean="0"/>
              <a:t>Ziele</a:t>
            </a:r>
            <a:endParaRPr lang="de-DE" sz="1200" dirty="0"/>
          </a:p>
          <a:p>
            <a:pPr marL="342900" lvl="0" indent="-342900">
              <a:spcAft>
                <a:spcPts val="0"/>
              </a:spcAft>
              <a:buFont typeface="Symbol"/>
              <a:buChar char=""/>
            </a:pPr>
            <a:r>
              <a:rPr lang="de-DE" sz="1200" dirty="0" smtClean="0"/>
              <a:t>Marktfunktionen</a:t>
            </a:r>
            <a:r>
              <a:rPr lang="de-DE" sz="1200" dirty="0"/>
              <a:t>, Wettbewerb und Regulierung im </a:t>
            </a:r>
            <a:r>
              <a:rPr lang="de-DE" sz="1200" dirty="0" smtClean="0"/>
              <a:t>Mediensektor</a:t>
            </a:r>
          </a:p>
          <a:p>
            <a:pPr marL="342900" lvl="0" indent="-342900">
              <a:spcAft>
                <a:spcPts val="0"/>
              </a:spcAft>
              <a:buFont typeface="Symbol"/>
              <a:buChar char=""/>
            </a:pPr>
            <a:r>
              <a:rPr lang="de-DE" sz="1200" dirty="0" smtClean="0"/>
              <a:t>Bedeutung </a:t>
            </a:r>
            <a:r>
              <a:rPr lang="de-DE" sz="1200" dirty="0"/>
              <a:t>der Werbung für die Medien/einzelne Mediengattungen, Ziele und Messgrößen </a:t>
            </a:r>
            <a:r>
              <a:rPr lang="de-DE" sz="1200" dirty="0" smtClean="0"/>
              <a:t>der Kommunikationspolitik</a:t>
            </a:r>
            <a:endParaRPr lang="de-DE" sz="1200" dirty="0"/>
          </a:p>
          <a:p>
            <a:pPr marL="342900" lvl="0" indent="-342900">
              <a:spcAft>
                <a:spcPts val="0"/>
              </a:spcAft>
              <a:buFont typeface="Symbol"/>
              <a:buChar char=""/>
            </a:pPr>
            <a:r>
              <a:rPr lang="de-DE" sz="1200" dirty="0" smtClean="0"/>
              <a:t>Operatives </a:t>
            </a:r>
            <a:r>
              <a:rPr lang="de-DE" sz="1200" dirty="0"/>
              <a:t>Management des Realgüterprozesses bei </a:t>
            </a:r>
            <a:r>
              <a:rPr lang="de-DE" sz="1200" dirty="0" smtClean="0"/>
              <a:t>Mediengütern</a:t>
            </a:r>
            <a:endParaRPr lang="de-DE" sz="1200" dirty="0"/>
          </a:p>
          <a:p>
            <a:pPr marL="342900" lvl="0" indent="-342900">
              <a:spcAft>
                <a:spcPts val="0"/>
              </a:spcAft>
              <a:buFont typeface="Symbol"/>
              <a:buChar char=""/>
            </a:pPr>
            <a:r>
              <a:rPr lang="de-DE" sz="1200" dirty="0" smtClean="0"/>
              <a:t>Wichtige </a:t>
            </a:r>
            <a:r>
              <a:rPr lang="de-DE" sz="1200" dirty="0"/>
              <a:t>Aspekte des Managements von Medienunternehmen: Zentrale Themen, Methoden, </a:t>
            </a:r>
            <a:r>
              <a:rPr lang="de-DE" sz="1200" dirty="0" smtClean="0"/>
              <a:t>Instrumente</a:t>
            </a:r>
          </a:p>
          <a:p>
            <a:pPr marL="342900" lvl="0" indent="-342900">
              <a:spcAft>
                <a:spcPts val="0"/>
              </a:spcAft>
              <a:buFont typeface="Symbol"/>
              <a:buChar char=""/>
            </a:pPr>
            <a:r>
              <a:rPr lang="de-DE" sz="1200" dirty="0" smtClean="0"/>
              <a:t>Spezielle Them</a:t>
            </a:r>
            <a:r>
              <a:rPr lang="de-DE" sz="1200" dirty="0"/>
              <a:t>en: Online-Marktplätze, Erlöstypen und -modelle, Content-Distributionsformen </a:t>
            </a:r>
            <a:r>
              <a:rPr lang="de-DE" sz="1200" dirty="0" smtClean="0"/>
              <a:t>im Medienbereich</a:t>
            </a:r>
            <a:endParaRPr lang="de-DE" sz="1200" dirty="0">
              <a:latin typeface="Arial Narrow" panose="020B0606020202030204" pitchFamily="34" charset="0"/>
              <a:ea typeface="Calibri"/>
              <a:cs typeface="Times New Roman"/>
            </a:endParaRPr>
          </a:p>
        </p:txBody>
      </p:sp>
      <p:sp>
        <p:nvSpPr>
          <p:cNvPr id="9" name="Textfeld 8"/>
          <p:cNvSpPr txBox="1"/>
          <p:nvPr/>
        </p:nvSpPr>
        <p:spPr>
          <a:xfrm>
            <a:off x="321456" y="4742867"/>
            <a:ext cx="4948919" cy="369332"/>
          </a:xfrm>
          <a:prstGeom prst="rect">
            <a:avLst/>
          </a:prstGeom>
          <a:noFill/>
        </p:spPr>
        <p:txBody>
          <a:bodyPr wrap="none" rtlCol="0">
            <a:spAutoFit/>
          </a:bodyPr>
          <a:lstStyle/>
          <a:p>
            <a:r>
              <a:rPr lang="de-DE" dirty="0" smtClean="0"/>
              <a:t>Veranstaltung Management von Medienprodukten</a:t>
            </a:r>
            <a:endParaRPr lang="de-DE" dirty="0"/>
          </a:p>
        </p:txBody>
      </p:sp>
      <p:sp>
        <p:nvSpPr>
          <p:cNvPr id="4" name="Rechteckige Legende 3"/>
          <p:cNvSpPr/>
          <p:nvPr/>
        </p:nvSpPr>
        <p:spPr>
          <a:xfrm>
            <a:off x="5436096" y="1835532"/>
            <a:ext cx="3096344" cy="297324"/>
          </a:xfrm>
          <a:prstGeom prst="wedgeRectCallout">
            <a:avLst>
              <a:gd name="adj1" fmla="val 13608"/>
              <a:gd name="adj2" fmla="val -114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Studienleistung und LP korrigiert (3.6.2015)</a:t>
            </a:r>
            <a:endParaRPr lang="de-DE" sz="1200" dirty="0"/>
          </a:p>
        </p:txBody>
      </p:sp>
    </p:spTree>
    <p:extLst>
      <p:ext uri="{BB962C8B-B14F-4D97-AF65-F5344CB8AC3E}">
        <p14:creationId xmlns:p14="http://schemas.microsoft.com/office/powerpoint/2010/main" val="2772302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Empfehlung der </a:t>
            </a:r>
            <a:r>
              <a:rPr lang="de-DE" altLang="de-DE" dirty="0" err="1" smtClean="0">
                <a:solidFill>
                  <a:srgbClr val="FF0000"/>
                </a:solidFill>
                <a:latin typeface="Droid Sans" charset="0"/>
              </a:rPr>
              <a:t>Stuko</a:t>
            </a:r>
            <a:r>
              <a:rPr lang="de-DE" altLang="de-DE" dirty="0" smtClean="0">
                <a:solidFill>
                  <a:srgbClr val="FF0000"/>
                </a:solidFill>
                <a:latin typeface="Droid Sans" charset="0"/>
              </a:rPr>
              <a:t>-MIB 3.6.2015</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MINT-Grundlagen</a:t>
            </a:r>
          </a:p>
          <a:p>
            <a:pPr algn="ctr" eaLnBrk="1">
              <a:lnSpc>
                <a:spcPct val="100000"/>
              </a:lnSpc>
            </a:pPr>
            <a:r>
              <a:rPr lang="de-DE" altLang="de-DE" sz="1000" dirty="0">
                <a:solidFill>
                  <a:srgbClr val="000000"/>
                </a:solidFill>
                <a:latin typeface="Droid Sans" charset="0"/>
              </a:rPr>
              <a:t>Mathe </a:t>
            </a:r>
            <a:r>
              <a:rPr lang="de-DE" altLang="de-DE" sz="1000" dirty="0" smtClean="0">
                <a:solidFill>
                  <a:srgbClr val="000000"/>
                </a:solidFill>
                <a:latin typeface="Droid Sans" charset="0"/>
              </a:rPr>
              <a:t>1	(V2)</a:t>
            </a:r>
            <a:br>
              <a:rPr lang="de-DE" altLang="de-DE" sz="1000" dirty="0" smtClean="0">
                <a:solidFill>
                  <a:srgbClr val="000000"/>
                </a:solidFill>
                <a:latin typeface="Droid Sans" charset="0"/>
              </a:rPr>
            </a:br>
            <a:r>
              <a:rPr lang="de-DE" altLang="de-DE" sz="1000" dirty="0" smtClean="0">
                <a:solidFill>
                  <a:srgbClr val="000000"/>
                </a:solidFill>
                <a:latin typeface="Droid Sans" charset="0"/>
              </a:rPr>
              <a:t>Physik 	(V2)</a:t>
            </a:r>
            <a:endParaRPr lang="de-DE" altLang="de-DE" sz="1000" dirty="0">
              <a:solidFill>
                <a:srgbClr val="000000"/>
              </a:solidFill>
              <a:latin typeface="Droid Sans"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err="1" smtClean="0">
                <a:solidFill>
                  <a:srgbClr val="000000"/>
                </a:solidFill>
                <a:latin typeface="Droid Sans" charset="0"/>
              </a:rPr>
              <a:t>Grundl</a:t>
            </a:r>
            <a:r>
              <a:rPr lang="de-DE" altLang="de-DE" sz="1400" dirty="0" smtClean="0">
                <a:solidFill>
                  <a:srgbClr val="000000"/>
                </a:solidFill>
                <a:latin typeface="Droid Sans" charset="0"/>
              </a:rPr>
              <a:t>. Informatik &amp; Wirtschaft</a:t>
            </a:r>
            <a:endParaRPr lang="de-DE" altLang="de-DE" sz="1400" dirty="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Allg. BWL	(V4)</a:t>
            </a:r>
            <a:br>
              <a:rPr lang="de-DE" altLang="de-DE" sz="1000" dirty="0" smtClean="0">
                <a:solidFill>
                  <a:srgbClr val="000000"/>
                </a:solidFill>
                <a:latin typeface="Droid Sans" charset="0"/>
              </a:rPr>
            </a:br>
            <a:r>
              <a:rPr lang="de-DE" altLang="de-DE" sz="1000" dirty="0" err="1" smtClean="0">
                <a:solidFill>
                  <a:srgbClr val="000000"/>
                </a:solidFill>
                <a:latin typeface="Droid Sans" charset="0"/>
              </a:rPr>
              <a:t>Grundl</a:t>
            </a:r>
            <a:r>
              <a:rPr lang="de-DE" altLang="de-DE" sz="1000" dirty="0" smtClean="0">
                <a:solidFill>
                  <a:srgbClr val="000000"/>
                </a:solidFill>
                <a:latin typeface="Droid Sans" charset="0"/>
              </a:rPr>
              <a:t> Info. 	</a:t>
            </a:r>
            <a:r>
              <a:rPr lang="de-DE" altLang="de-DE" sz="1000" dirty="0" smtClean="0">
                <a:latin typeface="Droid Sans" charset="0"/>
              </a:rPr>
              <a:t>(V2)</a:t>
            </a:r>
            <a:endParaRPr lang="de-DE" altLang="de-DE" sz="1000" dirty="0">
              <a:latin typeface="Droid Sans"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Mediengestaltung</a:t>
            </a:r>
          </a:p>
          <a:p>
            <a:pPr algn="ctr" eaLnBrk="1">
              <a:lnSpc>
                <a:spcPct val="100000"/>
              </a:lnSpc>
            </a:pPr>
            <a:r>
              <a:rPr lang="de-DE" altLang="de-DE" sz="1000" dirty="0" smtClean="0">
                <a:solidFill>
                  <a:srgbClr val="000000"/>
                </a:solidFill>
                <a:latin typeface="Droid Sans" charset="0"/>
              </a:rPr>
              <a:t>(V2 + P2)</a:t>
            </a:r>
          </a:p>
          <a:p>
            <a:pPr algn="ctr" eaLnBrk="1">
              <a:lnSpc>
                <a:spcPct val="100000"/>
              </a:lnSpc>
            </a:pPr>
            <a:r>
              <a:rPr lang="de-DE" altLang="de-DE" sz="1000" dirty="0" smtClean="0">
                <a:solidFill>
                  <a:srgbClr val="000000"/>
                </a:solidFill>
                <a:latin typeface="Droid Sans" charset="0"/>
              </a:rPr>
              <a:t>Medienpsychologie (V2)</a:t>
            </a:r>
            <a:endParaRPr lang="de-DE" altLang="de-DE" sz="1000" dirty="0">
              <a:solidFill>
                <a:srgbClr val="000000"/>
              </a:solidFill>
              <a:latin typeface="Droid Sans"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Medientechnik</a:t>
            </a:r>
          </a:p>
          <a:p>
            <a:pPr algn="ctr" eaLnBrk="1">
              <a:lnSpc>
                <a:spcPct val="100000"/>
              </a:lnSpc>
            </a:pPr>
            <a:r>
              <a:rPr lang="de-DE" altLang="de-DE" sz="1000" dirty="0" smtClean="0">
                <a:solidFill>
                  <a:srgbClr val="000000"/>
                </a:solidFill>
                <a:latin typeface="Droid Sans" charset="0"/>
              </a:rPr>
              <a:t>Audiotechnik    (V2) Videotechnik    (V2</a:t>
            </a:r>
            <a:r>
              <a:rPr lang="de-DE" altLang="de-DE" sz="1000" dirty="0">
                <a:solidFill>
                  <a:srgbClr val="000000"/>
                </a:solidFill>
                <a:latin typeface="Droid Sans" charset="0"/>
              </a:rPr>
              <a:t>)</a:t>
            </a:r>
          </a:p>
          <a:p>
            <a:pPr algn="ctr" eaLnBrk="1">
              <a:lnSpc>
                <a:spcPct val="100000"/>
              </a:lnSpc>
            </a:pPr>
            <a:r>
              <a:rPr lang="de-DE" altLang="de-DE" sz="1000" dirty="0">
                <a:solidFill>
                  <a:srgbClr val="000000"/>
                </a:solidFill>
                <a:latin typeface="Droid Sans" charset="0"/>
              </a:rPr>
              <a:t>Medientechnik (</a:t>
            </a:r>
            <a:r>
              <a:rPr lang="de-DE" altLang="de-DE" sz="1000" dirty="0" smtClean="0">
                <a:solidFill>
                  <a:srgbClr val="000000"/>
                </a:solidFill>
                <a:latin typeface="Droid Sans" charset="0"/>
              </a:rPr>
              <a:t>P2)</a:t>
            </a:r>
            <a:endParaRPr lang="de-DE" altLang="de-DE" sz="1000" dirty="0">
              <a:solidFill>
                <a:srgbClr val="000000"/>
              </a:solidFill>
              <a:latin typeface="Droid Sans"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smtClean="0">
                <a:solidFill>
                  <a:srgbClr val="000000"/>
                </a:solidFill>
                <a:latin typeface="Droid Sans" charset="0"/>
              </a:rPr>
              <a:t>s16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Mathematik und Mechanik</a:t>
            </a:r>
            <a:br>
              <a:rPr lang="de-DE" altLang="de-DE" sz="1400" dirty="0" smtClean="0">
                <a:solidFill>
                  <a:srgbClr val="FF0000"/>
                </a:solidFill>
                <a:latin typeface="Droid Sans" charset="0"/>
              </a:rPr>
            </a:br>
            <a:r>
              <a:rPr lang="de-DE" altLang="de-DE" sz="1000" dirty="0" smtClean="0">
                <a:solidFill>
                  <a:srgbClr val="FF0000"/>
                </a:solidFill>
                <a:latin typeface="Droid Sans" charset="0"/>
              </a:rPr>
              <a:t>Mathematik und Mechanik </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(V4 + Ü2)</a:t>
            </a:r>
            <a:endParaRPr lang="de-DE" altLang="de-DE" sz="1000" dirty="0">
              <a:solidFill>
                <a:srgbClr val="FF0000"/>
              </a:solidFill>
              <a:latin typeface="Droid Sans"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Medienwirtschaft</a:t>
            </a:r>
          </a:p>
          <a:p>
            <a:pPr algn="ctr" eaLnBrk="1">
              <a:lnSpc>
                <a:spcPct val="100000"/>
              </a:lnSpc>
            </a:pPr>
            <a:r>
              <a:rPr lang="de-DE" altLang="de-DE" sz="1000" dirty="0">
                <a:solidFill>
                  <a:srgbClr val="000000"/>
                </a:solidFill>
                <a:latin typeface="Droid Sans" charset="0"/>
              </a:rPr>
              <a:t>Marketing </a:t>
            </a:r>
            <a:r>
              <a:rPr lang="de-DE" altLang="de-DE" sz="1000" dirty="0" smtClean="0">
                <a:solidFill>
                  <a:srgbClr val="000000"/>
                </a:solidFill>
                <a:latin typeface="Droid Sans" charset="0"/>
              </a:rPr>
              <a:t>	        (V2) </a:t>
            </a:r>
            <a:endParaRPr lang="de-DE" altLang="de-DE" sz="1000" dirty="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Medienökonomie (V2)</a:t>
            </a:r>
            <a:endParaRPr lang="de-DE" altLang="de-DE" sz="1000" dirty="0">
              <a:solidFill>
                <a:srgbClr val="000000"/>
              </a:solidFill>
              <a:latin typeface="Droid Sans"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Medienkonzeption</a:t>
            </a:r>
            <a:endParaRPr lang="de-DE" altLang="de-DE" sz="1400" dirty="0">
              <a:solidFill>
                <a:srgbClr val="000000"/>
              </a:solidFill>
              <a:latin typeface="Droid Sans" charset="0"/>
            </a:endParaRPr>
          </a:p>
          <a:p>
            <a:pPr algn="ctr" eaLnBrk="1">
              <a:lnSpc>
                <a:spcPct val="100000"/>
              </a:lnSpc>
            </a:pPr>
            <a:r>
              <a:rPr lang="de-DE" altLang="de-DE" sz="1000" dirty="0">
                <a:solidFill>
                  <a:srgbClr val="FF0000"/>
                </a:solidFill>
                <a:latin typeface="Droid Sans" charset="0"/>
              </a:rPr>
              <a:t>User </a:t>
            </a:r>
            <a:r>
              <a:rPr lang="de-DE" altLang="de-DE" sz="1000" dirty="0" err="1" smtClean="0">
                <a:solidFill>
                  <a:srgbClr val="FF0000"/>
                </a:solidFill>
                <a:latin typeface="Droid Sans" charset="0"/>
              </a:rPr>
              <a:t>Exp</a:t>
            </a:r>
            <a:r>
              <a:rPr lang="de-DE" altLang="de-DE" sz="1000" dirty="0" smtClean="0">
                <a:solidFill>
                  <a:srgbClr val="FF0000"/>
                </a:solidFill>
                <a:latin typeface="Droid Sans" charset="0"/>
              </a:rPr>
              <a:t>. Design       </a:t>
            </a:r>
            <a:r>
              <a:rPr lang="de-DE" altLang="de-DE" sz="1000" dirty="0" smtClean="0">
                <a:solidFill>
                  <a:srgbClr val="000000"/>
                </a:solidFill>
                <a:latin typeface="Droid Sans" charset="0"/>
              </a:rPr>
              <a:t>(V2) </a:t>
            </a:r>
            <a:endParaRPr lang="de-DE" altLang="de-DE" sz="1000" dirty="0">
              <a:solidFill>
                <a:srgbClr val="000000"/>
              </a:solidFill>
              <a:latin typeface="Droid Sans" charset="0"/>
            </a:endParaRPr>
          </a:p>
          <a:p>
            <a:pPr algn="ctr" eaLnBrk="1">
              <a:lnSpc>
                <a:spcPct val="100000"/>
              </a:lnSpc>
            </a:pPr>
            <a:r>
              <a:rPr lang="de-DE" altLang="de-DE" sz="1000" dirty="0" err="1">
                <a:solidFill>
                  <a:srgbClr val="000000"/>
                </a:solidFill>
                <a:latin typeface="Droid Sans" charset="0"/>
              </a:rPr>
              <a:t>Medienk</a:t>
            </a:r>
            <a:r>
              <a:rPr lang="de-DE" altLang="de-DE" sz="1000" dirty="0" smtClean="0">
                <a:solidFill>
                  <a:srgbClr val="000000"/>
                </a:solidFill>
                <a:latin typeface="Droid Sans" charset="0"/>
              </a:rPr>
              <a:t>.+Gestaltung </a:t>
            </a:r>
            <a:r>
              <a:rPr lang="de-DE" altLang="de-DE" sz="1000">
                <a:solidFill>
                  <a:srgbClr val="000000"/>
                </a:solidFill>
                <a:latin typeface="Droid Sans" charset="0"/>
              </a:rPr>
              <a:t>(</a:t>
            </a:r>
            <a:r>
              <a:rPr lang="de-DE" altLang="de-DE" sz="1000" smtClean="0">
                <a:solidFill>
                  <a:srgbClr val="000000"/>
                </a:solidFill>
                <a:latin typeface="Droid Sans" charset="0"/>
              </a:rPr>
              <a:t>S2)</a:t>
            </a:r>
            <a:endParaRPr lang="de-DE" altLang="de-DE" sz="1000" dirty="0">
              <a:solidFill>
                <a:srgbClr val="000000"/>
              </a:solidFill>
              <a:latin typeface="Droid Sans"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Praktisches Studiensemester</a:t>
            </a:r>
          </a:p>
        </p:txBody>
      </p:sp>
      <p:sp>
        <p:nvSpPr>
          <p:cNvPr id="13"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1</a:t>
            </a:r>
          </a:p>
          <a:p>
            <a:pPr algn="ctr" eaLnBrk="1">
              <a:lnSpc>
                <a:spcPct val="100000"/>
              </a:lnSpc>
            </a:pPr>
            <a:r>
              <a:rPr lang="de-DE" altLang="de-DE" sz="1000">
                <a:solidFill>
                  <a:srgbClr val="000000"/>
                </a:solidFill>
                <a:latin typeface="Droid Sans" charset="0"/>
              </a:rPr>
              <a:t>Projekt (S)</a:t>
            </a:r>
          </a:p>
          <a:p>
            <a:pPr algn="ctr" eaLnBrk="1">
              <a:lnSpc>
                <a:spcPct val="100000"/>
              </a:lnSpc>
            </a:pPr>
            <a:r>
              <a:rPr lang="de-DE" altLang="de-DE" sz="1000">
                <a:solidFill>
                  <a:srgbClr val="000000"/>
                </a:solidFill>
                <a:latin typeface="Droid Sans" charset="0"/>
              </a:rPr>
              <a:t>Projektmanagement (S)</a:t>
            </a:r>
          </a:p>
        </p:txBody>
      </p:sp>
      <p:sp>
        <p:nvSpPr>
          <p:cNvPr id="14" name="Rectangle 15"/>
          <p:cNvSpPr>
            <a:spLocks noChangeArrowheads="1"/>
          </p:cNvSpPr>
          <p:nvPr/>
        </p:nvSpPr>
        <p:spPr bwMode="auto">
          <a:xfrm>
            <a:off x="561657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GDV</a:t>
            </a:r>
          </a:p>
          <a:p>
            <a:pPr algn="ctr" eaLnBrk="1">
              <a:lnSpc>
                <a:spcPct val="100000"/>
              </a:lnSpc>
            </a:pPr>
            <a:r>
              <a:rPr lang="de-DE" altLang="de-DE" sz="1000" dirty="0" smtClean="0">
                <a:solidFill>
                  <a:srgbClr val="000000"/>
                </a:solidFill>
                <a:latin typeface="Droid Sans" charset="0"/>
              </a:rPr>
              <a:t>(V4 + Ü2)</a:t>
            </a:r>
            <a:endParaRPr lang="de-DE" altLang="de-DE" sz="1000" dirty="0">
              <a:solidFill>
                <a:srgbClr val="000000"/>
              </a:solidFill>
              <a:latin typeface="Droid Sans" charset="0"/>
            </a:endParaRPr>
          </a:p>
        </p:txBody>
      </p:sp>
      <p:sp>
        <p:nvSpPr>
          <p:cNvPr id="15" name="Rectangle 17"/>
          <p:cNvSpPr>
            <a:spLocks noChangeArrowheads="1"/>
          </p:cNvSpPr>
          <p:nvPr/>
        </p:nvSpPr>
        <p:spPr bwMode="auto">
          <a:xfrm>
            <a:off x="5616100"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Mensch/Maschine</a:t>
            </a:r>
          </a:p>
          <a:p>
            <a:pPr algn="ctr" eaLnBrk="1">
              <a:lnSpc>
                <a:spcPct val="100000"/>
              </a:lnSpc>
            </a:pPr>
            <a:r>
              <a:rPr lang="de-DE" altLang="de-DE" sz="1400" dirty="0" smtClean="0">
                <a:solidFill>
                  <a:srgbClr val="FF0000"/>
                </a:solidFill>
                <a:latin typeface="Droid Sans" charset="0"/>
              </a:rPr>
              <a:t>Interaktion</a:t>
            </a:r>
          </a:p>
          <a:p>
            <a:pPr algn="ctr" eaLnBrk="1">
              <a:lnSpc>
                <a:spcPct val="100000"/>
              </a:lnSpc>
            </a:pPr>
            <a:r>
              <a:rPr lang="de-DE" altLang="de-DE" sz="1000" dirty="0" smtClean="0">
                <a:solidFill>
                  <a:srgbClr val="FF0000"/>
                </a:solidFill>
                <a:latin typeface="Droid Sans" charset="0"/>
              </a:rPr>
              <a:t>M,-M.-Interaktion (V2+P2)</a:t>
            </a:r>
          </a:p>
          <a:p>
            <a:pPr algn="ctr" eaLnBrk="1">
              <a:lnSpc>
                <a:spcPct val="100000"/>
              </a:lnSpc>
            </a:pPr>
            <a:r>
              <a:rPr lang="de-DE" altLang="de-DE" sz="1000" dirty="0" smtClean="0">
                <a:solidFill>
                  <a:srgbClr val="FF0000"/>
                </a:solidFill>
                <a:latin typeface="Droid Sans" charset="0"/>
              </a:rPr>
              <a:t>(Wölfel)</a:t>
            </a:r>
            <a:endParaRPr lang="de-DE" altLang="de-DE" sz="1000" dirty="0">
              <a:solidFill>
                <a:srgbClr val="FF0000"/>
              </a:solidFill>
              <a:latin typeface="Droid Sans" charset="0"/>
            </a:endParaRPr>
          </a:p>
        </p:txBody>
      </p:sp>
      <p:sp>
        <p:nvSpPr>
          <p:cNvPr id="16"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Verteilte </a:t>
            </a:r>
            <a:r>
              <a:rPr lang="de-DE" altLang="de-DE" sz="1400" dirty="0" err="1" smtClean="0">
                <a:solidFill>
                  <a:srgbClr val="FF0000"/>
                </a:solidFill>
                <a:latin typeface="Droid Sans" charset="0"/>
              </a:rPr>
              <a:t>Anwend</a:t>
            </a:r>
            <a:r>
              <a:rPr lang="de-DE" altLang="de-DE" sz="1400" dirty="0" smtClean="0">
                <a:solidFill>
                  <a:srgbClr val="FF0000"/>
                </a:solidFill>
                <a:latin typeface="Droid Sans" charset="0"/>
              </a:rPr>
              <a:t>.</a:t>
            </a:r>
            <a:r>
              <a:rPr lang="de-DE" altLang="de-DE" sz="1000" dirty="0">
                <a:solidFill>
                  <a:srgbClr val="FF0000"/>
                </a:solidFill>
                <a:latin typeface="Droid Sans" charset="0"/>
              </a:rPr>
              <a:t/>
            </a:r>
            <a:br>
              <a:rPr lang="de-DE" altLang="de-DE" sz="1000" dirty="0">
                <a:solidFill>
                  <a:srgbClr val="FF0000"/>
                </a:solidFill>
                <a:latin typeface="Droid Sans" charset="0"/>
              </a:rPr>
            </a:br>
            <a:r>
              <a:rPr lang="de-DE" altLang="de-DE" sz="1000" dirty="0" smtClean="0">
                <a:solidFill>
                  <a:srgbClr val="FF0000"/>
                </a:solidFill>
                <a:latin typeface="Droid Sans" charset="0"/>
              </a:rPr>
              <a:t>Verteilte Anwendungen (V2 + P2)</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a:t>
            </a:r>
            <a:r>
              <a:rPr lang="de-DE" altLang="de-DE" sz="1000" dirty="0" err="1" smtClean="0">
                <a:solidFill>
                  <a:srgbClr val="FF0000"/>
                </a:solidFill>
                <a:latin typeface="Droid Sans" charset="0"/>
              </a:rPr>
              <a:t>Eisenbiegler</a:t>
            </a:r>
            <a:r>
              <a:rPr lang="de-DE" altLang="de-DE" sz="1000" dirty="0" smtClean="0">
                <a:solidFill>
                  <a:srgbClr val="FF0000"/>
                </a:solidFill>
                <a:latin typeface="Droid Sans" charset="0"/>
              </a:rPr>
              <a:t>)</a:t>
            </a:r>
            <a:endParaRPr lang="de-DE" altLang="de-DE" sz="1000" dirty="0">
              <a:solidFill>
                <a:srgbClr val="FF0000"/>
              </a:solidFill>
              <a:latin typeface="Droid Sans" charset="0"/>
            </a:endParaRPr>
          </a:p>
        </p:txBody>
      </p:sp>
      <p:sp>
        <p:nvSpPr>
          <p:cNvPr id="17" name="Rectangle 23"/>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Softwaredesign</a:t>
            </a:r>
          </a:p>
          <a:p>
            <a:pPr algn="ctr" eaLnBrk="1">
              <a:lnSpc>
                <a:spcPct val="100000"/>
              </a:lnSpc>
            </a:pPr>
            <a:r>
              <a:rPr lang="de-DE" altLang="de-DE" sz="1000" dirty="0" smtClean="0">
                <a:solidFill>
                  <a:srgbClr val="FF0000"/>
                </a:solidFill>
                <a:latin typeface="Droid Sans" charset="0"/>
              </a:rPr>
              <a:t>Softwaredesign (V2 + P2).</a:t>
            </a:r>
          </a:p>
          <a:p>
            <a:pPr algn="ctr" eaLnBrk="1">
              <a:lnSpc>
                <a:spcPct val="100000"/>
              </a:lnSpc>
            </a:pPr>
            <a:r>
              <a:rPr lang="de-DE" altLang="de-DE" sz="1000" dirty="0" smtClean="0">
                <a:solidFill>
                  <a:srgbClr val="FF0000"/>
                </a:solidFill>
                <a:latin typeface="Droid Sans" charset="0"/>
              </a:rPr>
              <a:t>Netzwerkprotokolle (V2)</a:t>
            </a:r>
            <a:br>
              <a:rPr lang="de-DE" altLang="de-DE" sz="1000" dirty="0" smtClean="0">
                <a:solidFill>
                  <a:srgbClr val="FF0000"/>
                </a:solidFill>
                <a:latin typeface="Droid Sans" charset="0"/>
              </a:rPr>
            </a:br>
            <a:r>
              <a:rPr lang="de-DE" altLang="de-DE" sz="1000" dirty="0" smtClean="0">
                <a:solidFill>
                  <a:srgbClr val="FF0000"/>
                </a:solidFill>
                <a:latin typeface="Droid Sans" charset="0"/>
              </a:rPr>
              <a:t>(Müller/Dell‘Oro/Anders)</a:t>
            </a:r>
            <a:endParaRPr lang="de-DE" altLang="de-DE" sz="1000" dirty="0">
              <a:solidFill>
                <a:srgbClr val="FF0000"/>
              </a:solidFill>
              <a:latin typeface="Droid Sans" charset="0"/>
            </a:endParaRPr>
          </a:p>
        </p:txBody>
      </p:sp>
      <p:sp>
        <p:nvSpPr>
          <p:cNvPr id="18"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000" dirty="0">
              <a:solidFill>
                <a:srgbClr val="000000"/>
              </a:solidFill>
              <a:latin typeface="Droid Sans" charset="0"/>
            </a:endParaRPr>
          </a:p>
        </p:txBody>
      </p:sp>
      <p:sp>
        <p:nvSpPr>
          <p:cNvPr id="19"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20" name="Rectangle 27"/>
          <p:cNvSpPr>
            <a:spLocks noChangeArrowheads="1"/>
          </p:cNvSpPr>
          <p:nvPr/>
        </p:nvSpPr>
        <p:spPr bwMode="auto">
          <a:xfrm>
            <a:off x="7369175" y="284846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WPM</a:t>
            </a:r>
          </a:p>
        </p:txBody>
      </p:sp>
      <p:sp>
        <p:nvSpPr>
          <p:cNvPr id="23"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WPM</a:t>
            </a:r>
          </a:p>
        </p:txBody>
      </p:sp>
      <p:sp>
        <p:nvSpPr>
          <p:cNvPr id="24"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WPM</a:t>
            </a:r>
            <a:endParaRPr lang="de-DE" altLang="de-DE" sz="1400" dirty="0">
              <a:solidFill>
                <a:srgbClr val="000000"/>
              </a:solidFill>
              <a:latin typeface="Droid Sans" charset="0"/>
            </a:endParaRPr>
          </a:p>
        </p:txBody>
      </p:sp>
      <p:sp>
        <p:nvSpPr>
          <p:cNvPr id="25" name="Rectangle 32"/>
          <p:cNvSpPr>
            <a:spLocks noChangeArrowheads="1"/>
          </p:cNvSpPr>
          <p:nvPr/>
        </p:nvSpPr>
        <p:spPr bwMode="auto">
          <a:xfrm>
            <a:off x="73691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Seminar MI</a:t>
            </a:r>
          </a:p>
          <a:p>
            <a:pPr algn="ctr" eaLnBrk="1">
              <a:lnSpc>
                <a:spcPct val="100000"/>
              </a:lnSpc>
            </a:pPr>
            <a:r>
              <a:rPr lang="de-DE" altLang="de-DE" sz="1000" dirty="0">
                <a:solidFill>
                  <a:srgbClr val="000000"/>
                </a:solidFill>
                <a:latin typeface="Droid Sans" charset="0"/>
              </a:rPr>
              <a:t>Thesis-Seminar (S)</a:t>
            </a:r>
          </a:p>
          <a:p>
            <a:pPr algn="ctr" eaLnBrk="1">
              <a:lnSpc>
                <a:spcPct val="100000"/>
              </a:lnSpc>
            </a:pPr>
            <a:r>
              <a:rPr lang="de-DE" altLang="de-DE" sz="1000" dirty="0" smtClean="0">
                <a:solidFill>
                  <a:srgbClr val="000000"/>
                </a:solidFill>
                <a:latin typeface="Droid Sans" charset="0"/>
              </a:rPr>
              <a:t>(Nicht benotet)</a:t>
            </a:r>
            <a:endParaRPr lang="de-DE" altLang="de-DE" sz="1000" dirty="0">
              <a:solidFill>
                <a:srgbClr val="000000"/>
              </a:solidFill>
              <a:latin typeface="Droid Sans" charset="0"/>
            </a:endParaRPr>
          </a:p>
        </p:txBody>
      </p:sp>
      <p:sp>
        <p:nvSpPr>
          <p:cNvPr id="26" name="Rectangle 33"/>
          <p:cNvSpPr>
            <a:spLocks noChangeArrowheads="1"/>
          </p:cNvSpPr>
          <p:nvPr/>
        </p:nvSpPr>
        <p:spPr bwMode="auto">
          <a:xfrm>
            <a:off x="38639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Thesis</a:t>
            </a: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ctr" eaLnBrk="1">
              <a:lnSpc>
                <a:spcPct val="100000"/>
              </a:lnSpc>
            </a:pPr>
            <a:r>
              <a:rPr lang="de-DE" altLang="de-DE" sz="1400">
                <a:solidFill>
                  <a:srgbClr val="000000"/>
                </a:solidFill>
                <a:latin typeface="Droid Sans" charset="0"/>
              </a:rPr>
              <a:t>Projektstudium 2</a:t>
            </a:r>
          </a:p>
          <a:p>
            <a:pPr algn="ctr" eaLnBrk="1">
              <a:lnSpc>
                <a:spcPct val="100000"/>
              </a:lnSpc>
            </a:pPr>
            <a:r>
              <a:rPr lang="de-DE" altLang="de-DE" sz="1000">
                <a:solidFill>
                  <a:srgbClr val="000000"/>
                </a:solidFill>
                <a:latin typeface="Droid Sans" charset="0"/>
              </a:rPr>
              <a:t>Projekt (S)</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Computergrafik</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Computergrafik</a:t>
            </a:r>
            <a:r>
              <a:rPr lang="de-DE" altLang="de-DE" sz="1000" dirty="0">
                <a:solidFill>
                  <a:srgbClr val="FF0000"/>
                </a:solidFill>
                <a:latin typeface="Droid Sans" charset="0"/>
              </a:rPr>
              <a:t> </a:t>
            </a:r>
            <a:r>
              <a:rPr lang="de-DE" altLang="de-DE" sz="1000" dirty="0" smtClean="0">
                <a:solidFill>
                  <a:srgbClr val="FF0000"/>
                </a:solidFill>
                <a:latin typeface="Droid Sans" charset="0"/>
              </a:rPr>
              <a:t>(V2 </a:t>
            </a:r>
            <a:r>
              <a:rPr lang="de-DE" altLang="de-DE" sz="1000" dirty="0">
                <a:solidFill>
                  <a:srgbClr val="FF0000"/>
                </a:solidFill>
                <a:latin typeface="Droid Sans" charset="0"/>
              </a:rPr>
              <a:t>+ </a:t>
            </a:r>
            <a:r>
              <a:rPr lang="de-DE" altLang="de-DE" sz="1000" dirty="0" smtClean="0">
                <a:solidFill>
                  <a:srgbClr val="FF0000"/>
                </a:solidFill>
                <a:latin typeface="Droid Sans" charset="0"/>
              </a:rPr>
              <a:t>P2)</a:t>
            </a:r>
            <a:endParaRPr lang="de-DE" altLang="de-DE" sz="1000" dirty="0">
              <a:solidFill>
                <a:srgbClr val="FF0000"/>
              </a:solidFill>
              <a:latin typeface="Droid Sans"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Korrektur S3 -&gt; S2 bei „Medienkonzeption und Gestaltung“</a:t>
            </a:r>
          </a:p>
          <a:p>
            <a:pPr marL="171450" indent="-171450" eaLnBrk="1">
              <a:lnSpc>
                <a:spcPct val="100000"/>
              </a:lnSpc>
              <a:buFontTx/>
              <a:buChar char="-"/>
            </a:pPr>
            <a:r>
              <a:rPr lang="de-DE" altLang="de-DE" sz="1000" dirty="0" smtClean="0">
                <a:solidFill>
                  <a:srgbClr val="000000"/>
                </a:solidFill>
                <a:latin typeface="Droid Sans" charset="0"/>
              </a:rPr>
              <a:t>„MINT-Grundlagen 2“ umbenannt und Veranstaltungsstruktur korrigiert</a:t>
            </a:r>
          </a:p>
          <a:p>
            <a:pPr marL="171450" indent="-171450" eaLnBrk="1">
              <a:lnSpc>
                <a:spcPct val="100000"/>
              </a:lnSpc>
              <a:buFontTx/>
              <a:buChar char="-"/>
            </a:pPr>
            <a:r>
              <a:rPr lang="de-DE" altLang="de-DE" sz="1000" dirty="0" smtClean="0">
                <a:solidFill>
                  <a:srgbClr val="000000"/>
                </a:solidFill>
                <a:latin typeface="Droid Sans" charset="0"/>
              </a:rPr>
              <a:t>Empfehlung gültig auch bei einer Verlagerung der Veranstaltung Netzwerkprotokolle zum Modul „Digitale Medienproduktion“</a:t>
            </a:r>
          </a:p>
          <a:p>
            <a:pPr marL="171450" indent="-171450" eaLnBrk="1">
              <a:lnSpc>
                <a:spcPct val="100000"/>
              </a:lnSpc>
              <a:buFontTx/>
              <a:buChar char="-"/>
            </a:pPr>
            <a:endParaRPr lang="de-DE" altLang="de-DE" sz="1000" dirty="0">
              <a:solidFill>
                <a:srgbClr val="000000"/>
              </a:solidFill>
              <a:latin typeface="Droid Sans" charset="0"/>
            </a:endParaRPr>
          </a:p>
        </p:txBody>
      </p:sp>
      <p:sp>
        <p:nvSpPr>
          <p:cNvPr id="30"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err="1" smtClean="0">
                <a:solidFill>
                  <a:srgbClr val="FF0000"/>
                </a:solidFill>
                <a:latin typeface="Droid Sans" charset="0"/>
              </a:rPr>
              <a:t>Digi</a:t>
            </a:r>
            <a:r>
              <a:rPr lang="de-DE" altLang="de-DE" sz="1400" dirty="0" smtClean="0">
                <a:solidFill>
                  <a:srgbClr val="FF0000"/>
                </a:solidFill>
                <a:latin typeface="Droid Sans" charset="0"/>
              </a:rPr>
              <a:t>. </a:t>
            </a:r>
            <a:r>
              <a:rPr lang="de-DE" altLang="de-DE" sz="1400" dirty="0" err="1" smtClean="0">
                <a:solidFill>
                  <a:srgbClr val="FF0000"/>
                </a:solidFill>
                <a:latin typeface="Droid Sans" charset="0"/>
              </a:rPr>
              <a:t>Medienprod</a:t>
            </a:r>
            <a:r>
              <a:rPr lang="de-DE" altLang="de-DE" sz="1400" dirty="0" smtClean="0">
                <a:solidFill>
                  <a:srgbClr val="FF0000"/>
                </a:solidFill>
                <a:latin typeface="Droid Sans" charset="0"/>
              </a:rPr>
              <a:t>.</a:t>
            </a:r>
            <a:endParaRPr lang="de-DE" altLang="de-DE" sz="1400" dirty="0">
              <a:solidFill>
                <a:srgbClr val="FF0000"/>
              </a:solidFill>
              <a:latin typeface="Droid Sans" charset="0"/>
            </a:endParaRPr>
          </a:p>
          <a:p>
            <a:pPr algn="ctr" eaLnBrk="1">
              <a:lnSpc>
                <a:spcPct val="100000"/>
              </a:lnSpc>
            </a:pPr>
            <a:r>
              <a:rPr lang="de-DE" altLang="de-DE" sz="1000" dirty="0" smtClean="0">
                <a:solidFill>
                  <a:srgbClr val="FF0000"/>
                </a:solidFill>
                <a:latin typeface="Droid Sans" charset="0"/>
              </a:rPr>
              <a:t>Digitale AV-Technik (V2)</a:t>
            </a:r>
          </a:p>
          <a:p>
            <a:pPr algn="ctr" eaLnBrk="1">
              <a:lnSpc>
                <a:spcPct val="100000"/>
              </a:lnSpc>
            </a:pPr>
            <a:r>
              <a:rPr lang="de-DE" altLang="de-DE" sz="1000" dirty="0" smtClean="0">
                <a:solidFill>
                  <a:srgbClr val="FF0000"/>
                </a:solidFill>
                <a:latin typeface="Droid Sans" charset="0"/>
              </a:rPr>
              <a:t>Digitale </a:t>
            </a:r>
            <a:r>
              <a:rPr lang="de-DE" altLang="de-DE" sz="1000" dirty="0" err="1" smtClean="0">
                <a:solidFill>
                  <a:srgbClr val="FF0000"/>
                </a:solidFill>
                <a:latin typeface="Droid Sans" charset="0"/>
              </a:rPr>
              <a:t>Medienprod</a:t>
            </a:r>
            <a:r>
              <a:rPr lang="de-DE" altLang="de-DE" sz="1000" dirty="0" smtClean="0">
                <a:solidFill>
                  <a:srgbClr val="FF0000"/>
                </a:solidFill>
                <a:latin typeface="Droid Sans" charset="0"/>
              </a:rPr>
              <a:t>. (S2)</a:t>
            </a:r>
          </a:p>
          <a:p>
            <a:pPr algn="ctr" eaLnBrk="1">
              <a:lnSpc>
                <a:spcPct val="100000"/>
              </a:lnSpc>
            </a:pPr>
            <a:r>
              <a:rPr lang="de-DE" altLang="de-DE" sz="1000" dirty="0" smtClean="0">
                <a:solidFill>
                  <a:srgbClr val="FF0000"/>
                </a:solidFill>
                <a:latin typeface="Droid Sans" charset="0"/>
              </a:rPr>
              <a:t>(Hottong, Müller, Garcia)</a:t>
            </a:r>
            <a:endParaRPr lang="de-DE" altLang="de-DE" sz="1000" i="1" dirty="0">
              <a:solidFill>
                <a:srgbClr val="FF0000"/>
              </a:solidFill>
              <a:latin typeface="Droid Sans" charset="0"/>
            </a:endParaRPr>
          </a:p>
        </p:txBody>
      </p:sp>
      <p:sp>
        <p:nvSpPr>
          <p:cNvPr id="31" name="Rectangle 17"/>
          <p:cNvSpPr>
            <a:spLocks noChangeArrowheads="1"/>
          </p:cNvSpPr>
          <p:nvPr/>
        </p:nvSpPr>
        <p:spPr bwMode="auto">
          <a:xfrm>
            <a:off x="3863644"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FF0000"/>
                </a:solidFill>
                <a:latin typeface="Droid Sans" charset="0"/>
              </a:rPr>
              <a:t>IT- &amp; </a:t>
            </a:r>
            <a:r>
              <a:rPr lang="de-DE" altLang="de-DE" sz="1400" dirty="0" err="1" smtClean="0">
                <a:solidFill>
                  <a:srgbClr val="FF0000"/>
                </a:solidFill>
                <a:latin typeface="Droid Sans" charset="0"/>
              </a:rPr>
              <a:t>M.P.Manag</a:t>
            </a:r>
            <a:r>
              <a:rPr lang="de-DE" altLang="de-DE" sz="1400" dirty="0" smtClean="0">
                <a:solidFill>
                  <a:srgbClr val="FF0000"/>
                </a:solidFill>
                <a:latin typeface="Droid Sans" charset="0"/>
              </a:rPr>
              <a:t>.</a:t>
            </a:r>
          </a:p>
          <a:p>
            <a:pPr algn="ctr" eaLnBrk="1">
              <a:lnSpc>
                <a:spcPct val="100000"/>
              </a:lnSpc>
            </a:pPr>
            <a:r>
              <a:rPr lang="de-DE" altLang="de-DE" sz="1000" dirty="0" smtClean="0">
                <a:solidFill>
                  <a:srgbClr val="FF0000"/>
                </a:solidFill>
                <a:latin typeface="Droid Sans" charset="0"/>
              </a:rPr>
              <a:t>IT- und Online-P.M.  </a:t>
            </a:r>
            <a:r>
              <a:rPr lang="de-DE" altLang="de-DE" sz="1000" dirty="0">
                <a:solidFill>
                  <a:srgbClr val="FF0000"/>
                </a:solidFill>
                <a:latin typeface="Droid Sans" charset="0"/>
              </a:rPr>
              <a:t>(</a:t>
            </a:r>
            <a:r>
              <a:rPr lang="de-DE" altLang="de-DE" sz="1000" dirty="0" smtClean="0">
                <a:solidFill>
                  <a:srgbClr val="FF0000"/>
                </a:solidFill>
                <a:latin typeface="Droid Sans" charset="0"/>
              </a:rPr>
              <a:t>V3)</a:t>
            </a:r>
          </a:p>
          <a:p>
            <a:pPr algn="ctr" eaLnBrk="1">
              <a:lnSpc>
                <a:spcPct val="100000"/>
              </a:lnSpc>
            </a:pPr>
            <a:r>
              <a:rPr lang="de-DE" altLang="de-DE" sz="1000" dirty="0" smtClean="0">
                <a:solidFill>
                  <a:srgbClr val="FF0000"/>
                </a:solidFill>
                <a:latin typeface="Droid Sans" charset="0"/>
              </a:rPr>
              <a:t>Management v. M.P. (V3)</a:t>
            </a:r>
          </a:p>
          <a:p>
            <a:pPr algn="ctr" eaLnBrk="1">
              <a:lnSpc>
                <a:spcPct val="100000"/>
              </a:lnSpc>
            </a:pPr>
            <a:r>
              <a:rPr lang="de-DE" altLang="de-DE" sz="1000" dirty="0" smtClean="0">
                <a:solidFill>
                  <a:srgbClr val="FF0000"/>
                </a:solidFill>
                <a:latin typeface="Droid Sans"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w16</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w17</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ctr">
              <a:lnSpc>
                <a:spcPct val="100000"/>
              </a:lnSpc>
              <a:defRPr/>
            </a:pPr>
            <a:r>
              <a:rPr lang="de-DE" altLang="de-DE" sz="1400" dirty="0">
                <a:solidFill>
                  <a:srgbClr val="000000"/>
                </a:solidFill>
                <a:latin typeface="Droid Sans" charset="0"/>
              </a:rPr>
              <a:t>Programmierung</a:t>
            </a:r>
          </a:p>
          <a:p>
            <a:pPr algn="ctr">
              <a:lnSpc>
                <a:spcPct val="100000"/>
              </a:lnSpc>
              <a:defRPr/>
            </a:pPr>
            <a:r>
              <a:rPr lang="de-DE" altLang="de-DE" sz="1000" dirty="0">
                <a:solidFill>
                  <a:srgbClr val="000000"/>
                </a:solidFill>
                <a:latin typeface="Droid Sans" charset="0"/>
              </a:rPr>
              <a:t>(V2 + P2)</a:t>
            </a: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ctr" eaLnBrk="1">
              <a:tabLst/>
              <a:defRPr/>
            </a:pPr>
            <a:r>
              <a:rPr lang="de-DE" altLang="de-DE" sz="1400" dirty="0">
                <a:solidFill>
                  <a:srgbClr val="000000"/>
                </a:solidFill>
                <a:latin typeface="Droid Sans" charset="0"/>
                <a:cs typeface="+mn-cs"/>
              </a:rPr>
              <a:t>GIS</a:t>
            </a:r>
          </a:p>
          <a:p>
            <a:pPr lvl="0" algn="ctr" eaLnBrk="1">
              <a:tabLst/>
              <a:defRPr/>
            </a:pPr>
            <a:r>
              <a:rPr lang="de-DE" altLang="de-DE" sz="1000" dirty="0">
                <a:solidFill>
                  <a:srgbClr val="000000"/>
                </a:solidFill>
                <a:latin typeface="Droid Sans" charset="0"/>
                <a:cs typeface="+mn-cs"/>
              </a:rPr>
              <a:t>(V2 + P2)</a:t>
            </a:r>
          </a:p>
        </p:txBody>
      </p:sp>
    </p:spTree>
    <p:extLst>
      <p:ext uri="{BB962C8B-B14F-4D97-AF65-F5344CB8AC3E}">
        <p14:creationId xmlns:p14="http://schemas.microsoft.com/office/powerpoint/2010/main" val="3008286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Protokoll der SPO-Besprechung am 29.6.2015</a:t>
            </a:r>
            <a:endParaRPr lang="de-DE" dirty="0"/>
          </a:p>
        </p:txBody>
      </p:sp>
      <p:sp>
        <p:nvSpPr>
          <p:cNvPr id="4" name="Textfeld 3"/>
          <p:cNvSpPr txBox="1"/>
          <p:nvPr/>
        </p:nvSpPr>
        <p:spPr>
          <a:xfrm>
            <a:off x="251520" y="764704"/>
            <a:ext cx="8496944" cy="5632311"/>
          </a:xfrm>
          <a:prstGeom prst="rect">
            <a:avLst/>
          </a:prstGeom>
          <a:noFill/>
        </p:spPr>
        <p:txBody>
          <a:bodyPr wrap="square" rtlCol="0">
            <a:spAutoFit/>
          </a:bodyPr>
          <a:lstStyle/>
          <a:p>
            <a:r>
              <a:rPr lang="de-DE" sz="1200" dirty="0" smtClean="0"/>
              <a:t>Anwesend</a:t>
            </a:r>
            <a:r>
              <a:rPr lang="de-DE" sz="1200" dirty="0"/>
              <a:t>:	Kollegen Waldowski, Anders, Müller, Wölfel, Walter, Dell'Oro-Friedl</a:t>
            </a:r>
          </a:p>
          <a:p>
            <a:r>
              <a:rPr lang="de-DE" sz="1200" dirty="0"/>
              <a:t>Protokoll:	Dell'Oro-Friedl, geprüft von allen Anwesenden</a:t>
            </a:r>
          </a:p>
          <a:p>
            <a:endParaRPr lang="de-DE" sz="1200" dirty="0" smtClean="0"/>
          </a:p>
          <a:p>
            <a:endParaRPr lang="de-DE" sz="1200" dirty="0"/>
          </a:p>
          <a:p>
            <a:pPr marL="171450" indent="-171450">
              <a:buFont typeface="Arial" panose="020B0604020202020204" pitchFamily="34" charset="0"/>
              <a:buChar char="•"/>
            </a:pPr>
            <a:r>
              <a:rPr lang="de-DE" sz="1200" dirty="0"/>
              <a:t>Allgemeine Diskussion um die Historie der Entstehung des aktuellen Reformvorschlags.</a:t>
            </a:r>
          </a:p>
          <a:p>
            <a:pPr marL="171450" indent="-171450">
              <a:buFont typeface="Arial" panose="020B0604020202020204" pitchFamily="34" charset="0"/>
              <a:buChar char="•"/>
            </a:pPr>
            <a:r>
              <a:rPr lang="de-DE" sz="1200" dirty="0"/>
              <a:t>Die Änderungen des aktuellen Vorschlags für eine SPO-Rahmenstruktur (Empfehlung der Studienkommission MIB) gegenüber dem Vorschlag, der als Ergebnis der Klausurtagung festgehalten wurde, werden festgestellt:</a:t>
            </a:r>
          </a:p>
          <a:p>
            <a:pPr marL="628650" lvl="1" indent="-171450">
              <a:buFont typeface="Arial" panose="020B0604020202020204" pitchFamily="34" charset="0"/>
              <a:buChar char="•"/>
            </a:pPr>
            <a:r>
              <a:rPr lang="de-DE" sz="1200" dirty="0"/>
              <a:t>Da „Verteilte Anwendungen“ alleine 6 ECTS ausfüllt, wurde dort „Netzwerkprotokolle“ herausgenommen und in "Softwaredesign" integriert, </a:t>
            </a:r>
          </a:p>
          <a:p>
            <a:pPr marL="628650" lvl="1" indent="-171450">
              <a:buFont typeface="Arial" panose="020B0604020202020204" pitchFamily="34" charset="0"/>
              <a:buChar char="•"/>
            </a:pPr>
            <a:r>
              <a:rPr lang="de-DE" sz="1200" dirty="0"/>
              <a:t>„Wissenschaftliches Arbeiten und Schreiben“ wurde aus dem Pflichtkanon im siebten Semester heraus genommen (entsprechend Protokoll der Klausurtagung: "Mehrheit ist dafür wissenschaftliches Arbeiten vor das 7.Semester zu legen")</a:t>
            </a:r>
          </a:p>
          <a:p>
            <a:pPr marL="628650" lvl="1" indent="-171450">
              <a:buFont typeface="Arial" panose="020B0604020202020204" pitchFamily="34" charset="0"/>
              <a:buChar char="•"/>
            </a:pPr>
            <a:r>
              <a:rPr lang="de-DE" sz="1200" dirty="0"/>
              <a:t>Mensch/Maschine-Interaktion wurde mit Digitale-Medienproduktion in der Abfolge getauscht, damit letztere gleich auf GDV folgt.</a:t>
            </a:r>
          </a:p>
          <a:p>
            <a:pPr marL="171450" indent="-171450">
              <a:buFont typeface="Arial" panose="020B0604020202020204" pitchFamily="34" charset="0"/>
              <a:buChar char="•"/>
            </a:pPr>
            <a:r>
              <a:rPr lang="de-DE" sz="1200" dirty="0"/>
              <a:t>Es wurde geklärt, dass die Empfehlung der Studienkommission einen Vorschlag für einen SPO-Rahmen darstellt, der während der Diskussion im Fakultätsrat noch angepasst werden kann und muss.</a:t>
            </a:r>
          </a:p>
          <a:p>
            <a:pPr marL="171450" indent="-171450">
              <a:buFont typeface="Arial" panose="020B0604020202020204" pitchFamily="34" charset="0"/>
              <a:buChar char="•"/>
            </a:pPr>
            <a:r>
              <a:rPr lang="de-DE" sz="1200" dirty="0"/>
              <a:t>Eine Diskussion um die Einbindung von „Wissenschaftliches Arbeiten und Schreiben“ außerhalb des 7. Semesters wurde mit Verweis auf den Bericht aus den Studienkommissionen und die beantragte Diskussion im Fakultätsrat nicht weiter vertieft.</a:t>
            </a:r>
          </a:p>
          <a:p>
            <a:pPr marL="171450" indent="-171450">
              <a:buFont typeface="Arial" panose="020B0604020202020204" pitchFamily="34" charset="0"/>
              <a:buChar char="•"/>
            </a:pPr>
            <a:r>
              <a:rPr lang="de-DE" sz="1200" dirty="0"/>
              <a:t>Kollege Anders stellt knapp seine neuerlich verschärfte Problematik bezüglich des Aufbaus eines Kompetenzzentrum dar, die er im Fakultätsrat näher erläutern wird.</a:t>
            </a:r>
          </a:p>
          <a:p>
            <a:pPr marL="628650" lvl="1" indent="-171450">
              <a:buFont typeface="Arial" panose="020B0604020202020204" pitchFamily="34" charset="0"/>
              <a:buChar char="•"/>
            </a:pPr>
            <a:r>
              <a:rPr lang="de-DE" sz="1200" dirty="0"/>
              <a:t>Kollege Wölfel schlägt vor, das Modul „Mensch-Maschine-Interaktion“ in den WPM-Bereich zu verlagern, wenn vom Fakultätsrat ein ganzes Modul zum Thema „Netzwerke“ im Pflichtbereich der MIB-SPO gewünscht wird. Das würde auch die Veranstaltung „Softwaredesign“ entlasten.</a:t>
            </a:r>
          </a:p>
          <a:p>
            <a:pPr marL="628650" lvl="1" indent="-171450">
              <a:buFont typeface="Arial" panose="020B0604020202020204" pitchFamily="34" charset="0"/>
              <a:buChar char="•"/>
            </a:pPr>
            <a:r>
              <a:rPr lang="de-DE" sz="1200" dirty="0"/>
              <a:t>Die Anwesenden erklärten, sich dem </a:t>
            </a:r>
            <a:r>
              <a:rPr lang="de-DE" sz="1200" dirty="0" err="1"/>
              <a:t>dem</a:t>
            </a:r>
            <a:r>
              <a:rPr lang="de-DE" sz="1200" dirty="0"/>
              <a:t> Vorschlag anschließen zu können.</a:t>
            </a:r>
          </a:p>
          <a:p>
            <a:pPr marL="171450" indent="-171450">
              <a:buFont typeface="Arial" panose="020B0604020202020204" pitchFamily="34" charset="0"/>
              <a:buChar char="•"/>
            </a:pPr>
            <a:r>
              <a:rPr lang="de-DE" sz="1200" dirty="0"/>
              <a:t>Der Studiendekan erfragt, ob der Antrag auf Diskussion und Zustimmung im Fakultätsrat bezüglich des Reformvorschlags zurückgezogen werden solle.</a:t>
            </a:r>
          </a:p>
          <a:p>
            <a:pPr marL="171450" indent="-171450">
              <a:buFont typeface="Arial" panose="020B0604020202020204" pitchFamily="34" charset="0"/>
              <a:buChar char="•"/>
            </a:pPr>
            <a:r>
              <a:rPr lang="de-DE" sz="1200" dirty="0"/>
              <a:t>Die Anwesenden sprechen sich einstimmig dafür aus, den Antrag aufrecht zu erhalten.</a:t>
            </a:r>
          </a:p>
          <a:p>
            <a:endParaRPr lang="de-DE" sz="1200" dirty="0" smtClean="0"/>
          </a:p>
          <a:p>
            <a:endParaRPr lang="de-DE" sz="1200" dirty="0"/>
          </a:p>
          <a:p>
            <a:endParaRPr lang="de-DE" sz="1200" dirty="0"/>
          </a:p>
          <a:p>
            <a:r>
              <a:rPr lang="de-DE" sz="1200" dirty="0"/>
              <a:t>Furtwangen, 29.6.2015</a:t>
            </a:r>
          </a:p>
          <a:p>
            <a:r>
              <a:rPr lang="de-DE" sz="1200" dirty="0"/>
              <a:t>Gez. Jirka Dell'Oro-Friedl</a:t>
            </a:r>
          </a:p>
          <a:p>
            <a:r>
              <a:rPr lang="de-DE" sz="1200" dirty="0"/>
              <a:t>Studiengangleiter MIB</a:t>
            </a:r>
          </a:p>
        </p:txBody>
      </p:sp>
    </p:spTree>
    <p:extLst>
      <p:ext uri="{BB962C8B-B14F-4D97-AF65-F5344CB8AC3E}">
        <p14:creationId xmlns:p14="http://schemas.microsoft.com/office/powerpoint/2010/main" val="2877142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Flipcharts 1 und 5 der Klausurtagung vom 14.11.14</a:t>
            </a:r>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87244"/>
            <a:ext cx="3704479" cy="4895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908720"/>
            <a:ext cx="3675953" cy="4895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17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Vorgeschlagene Inhalte </a:t>
            </a:r>
            <a:r>
              <a:rPr lang="de-DE" dirty="0" smtClean="0"/>
              <a:t>Modul „Kommunikationssysteme“, </a:t>
            </a:r>
            <a:r>
              <a:rPr lang="de-DE" dirty="0"/>
              <a:t>Stand </a:t>
            </a:r>
            <a:r>
              <a:rPr lang="de-DE" dirty="0" smtClean="0"/>
              <a:t>23.9.2015</a:t>
            </a:r>
            <a:endParaRPr lang="de-DE" dirty="0"/>
          </a:p>
        </p:txBody>
      </p:sp>
      <p:sp>
        <p:nvSpPr>
          <p:cNvPr id="5" name="Rechteck 4"/>
          <p:cNvSpPr/>
          <p:nvPr/>
        </p:nvSpPr>
        <p:spPr>
          <a:xfrm>
            <a:off x="467544" y="3284984"/>
            <a:ext cx="3888432" cy="2123658"/>
          </a:xfrm>
          <a:prstGeom prst="rect">
            <a:avLst/>
          </a:prstGeom>
        </p:spPr>
        <p:txBody>
          <a:bodyPr wrap="square">
            <a:spAutoFit/>
          </a:bodyPr>
          <a:lstStyle/>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Netzwerkprotokolle, Netzwerktechnologien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Netzwerkszenarien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Netzwerkaufbau</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Netzwerkparameter</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Einsatzszenarien von Netzwerken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Übertragung von digitalen Medien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Einfluss der Netzwerke auf digitale Medien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Fehleranalyse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Netzwerkplanung</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Grundlagen für Nachrichtentechnik und Weitverkehrsnetze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 und IT Beratung</a:t>
            </a:r>
          </a:p>
        </p:txBody>
      </p:sp>
      <p:graphicFrame>
        <p:nvGraphicFramePr>
          <p:cNvPr id="6" name="Tabelle 5"/>
          <p:cNvGraphicFramePr>
            <a:graphicFrameLocks noGrp="1"/>
          </p:cNvGraphicFramePr>
          <p:nvPr>
            <p:extLst>
              <p:ext uri="{D42A27DB-BD31-4B8C-83A1-F6EECF244321}">
                <p14:modId xmlns:p14="http://schemas.microsoft.com/office/powerpoint/2010/main" val="673584222"/>
              </p:ext>
            </p:extLst>
          </p:nvPr>
        </p:nvGraphicFramePr>
        <p:xfrm>
          <a:off x="1404937" y="836712"/>
          <a:ext cx="6334126" cy="1153160"/>
        </p:xfrm>
        <a:graphic>
          <a:graphicData uri="http://schemas.openxmlformats.org/drawingml/2006/table">
            <a:tbl>
              <a:tblPr firstRow="1" firstCol="1" bandRow="1">
                <a:tableStyleId>{5C22544A-7EE6-4342-B048-85BDC9FD1C3A}</a:tableStyleId>
              </a:tblPr>
              <a:tblGrid>
                <a:gridCol w="504241"/>
                <a:gridCol w="2768878"/>
                <a:gridCol w="323882"/>
                <a:gridCol w="576003"/>
                <a:gridCol w="789384"/>
                <a:gridCol w="647765"/>
                <a:gridCol w="723973"/>
              </a:tblGrid>
              <a:tr h="288290">
                <a:tc gridSpan="6">
                  <a:txBody>
                    <a:bodyPr/>
                    <a:lstStyle/>
                    <a:p>
                      <a:pPr marL="36195">
                        <a:spcBef>
                          <a:spcPts val="300"/>
                        </a:spcBef>
                        <a:spcAft>
                          <a:spcPts val="300"/>
                        </a:spcAft>
                      </a:pPr>
                      <a:r>
                        <a:rPr lang="de-DE" sz="1100" dirty="0" smtClean="0">
                          <a:effectLst/>
                        </a:rPr>
                        <a:t>Kommunikationssysteme </a:t>
                      </a:r>
                      <a:r>
                        <a:rPr lang="de-DE" sz="1100" dirty="0">
                          <a:effectLst/>
                        </a:rPr>
                        <a:t>(6 LP)</a:t>
                      </a:r>
                      <a:endParaRPr lang="de-DE" sz="1100" dirty="0">
                        <a:effectLst/>
                        <a:latin typeface="Univers 47 CondensedLight"/>
                        <a:ea typeface="Times New Roman"/>
                        <a:cs typeface="Times New Roman"/>
                      </a:endParaRPr>
                    </a:p>
                  </a:txBody>
                  <a:tcPr marL="68580" marR="68580" marT="0" marB="0" anchor="ct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a:txBody>
                    <a:bodyPr/>
                    <a:lstStyle/>
                    <a:p>
                      <a:pPr marL="36195" algn="r">
                        <a:spcBef>
                          <a:spcPts val="300"/>
                        </a:spcBef>
                        <a:spcAft>
                          <a:spcPts val="300"/>
                        </a:spcAft>
                      </a:pPr>
                      <a:r>
                        <a:rPr lang="de-DE" sz="1100" dirty="0" smtClean="0">
                          <a:effectLst/>
                        </a:rPr>
                        <a:t>LP</a:t>
                      </a:r>
                      <a:r>
                        <a:rPr lang="de-DE" sz="1100" dirty="0">
                          <a:effectLst/>
                        </a:rPr>
                        <a:t> </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smtClean="0">
                          <a:effectLst/>
                        </a:rPr>
                        <a:t>Kommunikationssysteme </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V</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smtClean="0">
                          <a:effectLst/>
                        </a:rPr>
                        <a:t>Kommunikationssysteme , Praktikum</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smtClean="0">
                          <a:effectLst/>
                        </a:rPr>
                        <a:t>P</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2</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SbA</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smtClean="0">
                          <a:effectLst/>
                        </a:rPr>
                        <a:t>3</a:t>
                      </a:r>
                      <a:endParaRPr lang="de-DE" sz="1100" dirty="0">
                        <a:effectLst/>
                        <a:latin typeface="Univers 47 CondensedLight"/>
                        <a:ea typeface="Times New Roman"/>
                        <a:cs typeface="Times New Roman"/>
                      </a:endParaRPr>
                    </a:p>
                  </a:txBody>
                  <a:tcPr marL="68580" marR="68580" marT="0" marB="0" anchor="ctr"/>
                </a:tc>
              </a:tr>
              <a:tr h="288290">
                <a:tc>
                  <a:txBody>
                    <a:bodyPr/>
                    <a:lstStyle/>
                    <a:p>
                      <a:pPr marL="36195">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spcBef>
                          <a:spcPts val="300"/>
                        </a:spcBef>
                        <a:spcAft>
                          <a:spcPts val="300"/>
                        </a:spcAft>
                      </a:pPr>
                      <a:r>
                        <a:rPr lang="de-DE" sz="1100" dirty="0">
                          <a:effectLst/>
                        </a:rPr>
                        <a:t>Modulprüfung </a:t>
                      </a:r>
                      <a:r>
                        <a:rPr lang="de-DE" sz="1100" dirty="0" smtClean="0">
                          <a:effectLst/>
                        </a:rPr>
                        <a:t>Kommunikationssysteme </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dirty="0" err="1">
                          <a:effectLst/>
                        </a:rPr>
                        <a:t>Pr</a:t>
                      </a:r>
                      <a:endParaRPr lang="de-DE" sz="1100" dirty="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1 K</a:t>
                      </a:r>
                      <a:endParaRPr lang="de-DE" sz="1100">
                        <a:effectLst/>
                        <a:latin typeface="Univers 47 CondensedLight"/>
                        <a:ea typeface="Times New Roman"/>
                        <a:cs typeface="Times New Roman"/>
                      </a:endParaRPr>
                    </a:p>
                  </a:txBody>
                  <a:tcPr marL="68580" marR="68580" marT="0" marB="0" anchor="ctr"/>
                </a:tc>
                <a:tc>
                  <a:txBody>
                    <a:bodyPr/>
                    <a:lstStyle/>
                    <a:p>
                      <a:pPr marL="36195" algn="ctr">
                        <a:spcBef>
                          <a:spcPts val="300"/>
                        </a:spcBef>
                        <a:spcAft>
                          <a:spcPts val="300"/>
                        </a:spcAft>
                      </a:pPr>
                      <a:r>
                        <a:rPr lang="de-DE" sz="1100">
                          <a:effectLst/>
                        </a:rPr>
                        <a:t> </a:t>
                      </a:r>
                      <a:endParaRPr lang="de-DE" sz="1100">
                        <a:effectLst/>
                        <a:latin typeface="Univers 47 CondensedLight"/>
                        <a:ea typeface="Times New Roman"/>
                        <a:cs typeface="Times New Roman"/>
                      </a:endParaRPr>
                    </a:p>
                  </a:txBody>
                  <a:tcPr marL="68580" marR="68580" marT="0" marB="0" anchor="ctr"/>
                </a:tc>
                <a:tc>
                  <a:txBody>
                    <a:bodyPr/>
                    <a:lstStyle/>
                    <a:p>
                      <a:pPr marL="36195" algn="r">
                        <a:spcBef>
                          <a:spcPts val="300"/>
                        </a:spcBef>
                        <a:spcAft>
                          <a:spcPts val="300"/>
                        </a:spcAft>
                      </a:pPr>
                      <a:r>
                        <a:rPr lang="de-DE" sz="1100" dirty="0" smtClean="0">
                          <a:effectLst/>
                        </a:rPr>
                        <a:t>3</a:t>
                      </a:r>
                      <a:endParaRPr lang="de-DE" sz="1100" dirty="0">
                        <a:effectLst/>
                        <a:latin typeface="Univers 47 CondensedLight"/>
                        <a:ea typeface="Times New Roman"/>
                        <a:cs typeface="Times New Roman"/>
                      </a:endParaRPr>
                    </a:p>
                  </a:txBody>
                  <a:tcPr marL="68580" marR="68580" marT="0" marB="0" anchor="ctr"/>
                </a:tc>
              </a:tr>
            </a:tbl>
          </a:graphicData>
        </a:graphic>
      </p:graphicFrame>
      <p:sp>
        <p:nvSpPr>
          <p:cNvPr id="7" name="Textfeld 6"/>
          <p:cNvSpPr txBox="1"/>
          <p:nvPr/>
        </p:nvSpPr>
        <p:spPr>
          <a:xfrm>
            <a:off x="323528" y="2685398"/>
            <a:ext cx="3558218" cy="369332"/>
          </a:xfrm>
          <a:prstGeom prst="rect">
            <a:avLst/>
          </a:prstGeom>
          <a:noFill/>
        </p:spPr>
        <p:txBody>
          <a:bodyPr wrap="none" rtlCol="0">
            <a:spAutoFit/>
          </a:bodyPr>
          <a:lstStyle/>
          <a:p>
            <a:r>
              <a:rPr lang="de-DE" dirty="0" smtClean="0"/>
              <a:t>Veranstaltung Kommunikationssysteme</a:t>
            </a:r>
            <a:endParaRPr lang="de-DE" dirty="0"/>
          </a:p>
        </p:txBody>
      </p:sp>
      <p:sp>
        <p:nvSpPr>
          <p:cNvPr id="9" name="Rechteck 8"/>
          <p:cNvSpPr/>
          <p:nvPr/>
        </p:nvSpPr>
        <p:spPr>
          <a:xfrm>
            <a:off x="4644008" y="3284984"/>
            <a:ext cx="3888432" cy="1569660"/>
          </a:xfrm>
          <a:prstGeom prst="rect">
            <a:avLst/>
          </a:prstGeom>
        </p:spPr>
        <p:txBody>
          <a:bodyPr wrap="square">
            <a:spAutoFit/>
          </a:bodyPr>
          <a:lstStyle/>
          <a:p>
            <a:pPr marL="342900" lvl="0" indent="-342900">
              <a:spcAft>
                <a:spcPts val="0"/>
              </a:spcAft>
              <a:buFont typeface="Symbol"/>
              <a:buChar char=""/>
            </a:pPr>
            <a:r>
              <a:rPr lang="de-DE" sz="1200" dirty="0" err="1">
                <a:latin typeface="Arial Narrow" panose="020B0606020202030204" pitchFamily="34" charset="0"/>
                <a:ea typeface="Calibri"/>
                <a:cs typeface="Times New Roman"/>
              </a:rPr>
              <a:t>Boolsche</a:t>
            </a:r>
            <a:r>
              <a:rPr lang="de-DE" sz="1200" dirty="0">
                <a:latin typeface="Arial Narrow" panose="020B0606020202030204" pitchFamily="34" charset="0"/>
                <a:ea typeface="Calibri"/>
                <a:cs typeface="Times New Roman"/>
              </a:rPr>
              <a:t> Algebra</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Einsatz von </a:t>
            </a:r>
            <a:r>
              <a:rPr lang="de-DE" sz="1200" dirty="0" smtClean="0">
                <a:latin typeface="Arial Narrow" panose="020B0606020202030204" pitchFamily="34" charset="0"/>
                <a:ea typeface="Calibri"/>
                <a:cs typeface="Times New Roman"/>
              </a:rPr>
              <a:t>Protokollen</a:t>
            </a:r>
            <a:endParaRPr lang="de-DE" sz="1200" dirty="0">
              <a:latin typeface="Arial Narrow" panose="020B0606020202030204" pitchFamily="34" charset="0"/>
              <a:ea typeface="Calibri"/>
              <a:cs typeface="Times New Roman"/>
            </a:endParaRPr>
          </a:p>
          <a:p>
            <a:pPr marL="342900" lvl="0" indent="-342900">
              <a:spcAft>
                <a:spcPts val="0"/>
              </a:spcAft>
              <a:buFont typeface="Symbol"/>
              <a:buChar char=""/>
            </a:pPr>
            <a:r>
              <a:rPr lang="de-DE" sz="1200" dirty="0">
                <a:latin typeface="Arial Narrow" panose="020B0606020202030204" pitchFamily="34" charset="0"/>
                <a:ea typeface="Calibri"/>
                <a:cs typeface="Times New Roman"/>
              </a:rPr>
              <a:t>Protokollverarbeitung</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physikalische Grundlagen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Netzwerkeigenschaften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Netzwerkkonfiguration</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Protokollanalyse</a:t>
            </a:r>
          </a:p>
          <a:p>
            <a:pPr marL="342900" lvl="0" indent="-342900">
              <a:spcAft>
                <a:spcPts val="0"/>
              </a:spcAft>
              <a:buFont typeface="Symbol"/>
              <a:buChar char=""/>
            </a:pPr>
            <a:r>
              <a:rPr lang="de-DE" sz="1200" dirty="0">
                <a:latin typeface="Arial Narrow" panose="020B0606020202030204" pitchFamily="34" charset="0"/>
                <a:ea typeface="Calibri"/>
                <a:cs typeface="Times New Roman"/>
              </a:rPr>
              <a:t>Fehlerursachen und -</a:t>
            </a:r>
            <a:r>
              <a:rPr lang="de-DE" sz="1200" dirty="0" smtClean="0">
                <a:latin typeface="Arial Narrow" panose="020B0606020202030204" pitchFamily="34" charset="0"/>
                <a:ea typeface="Calibri"/>
                <a:cs typeface="Times New Roman"/>
              </a:rPr>
              <a:t>suche</a:t>
            </a:r>
            <a:endParaRPr lang="de-DE" sz="1200" dirty="0">
              <a:latin typeface="Arial Narrow" panose="020B0606020202030204" pitchFamily="34" charset="0"/>
              <a:ea typeface="Calibri"/>
              <a:cs typeface="Times New Roman"/>
            </a:endParaRPr>
          </a:p>
        </p:txBody>
      </p:sp>
    </p:spTree>
    <p:extLst>
      <p:ext uri="{BB962C8B-B14F-4D97-AF65-F5344CB8AC3E}">
        <p14:creationId xmlns:p14="http://schemas.microsoft.com/office/powerpoint/2010/main" val="2609354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Diskussionsstand 23.9.2015</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tabLst>
                <a:tab pos="1609725" algn="r"/>
              </a:tabLst>
            </a:pPr>
            <a:r>
              <a:rPr lang="de-DE" altLang="de-DE" sz="1100" u="sng" dirty="0" smtClean="0">
                <a:solidFill>
                  <a:srgbClr val="000000"/>
                </a:solidFill>
                <a:latin typeface="Arial Narrow" panose="020B0606020202030204" pitchFamily="34" charset="0"/>
              </a:rPr>
              <a:t>MINT-Grundlagen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Mathe in Medien &amp;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br>
              <a:rPr lang="de-DE" altLang="de-DE" sz="1100" dirty="0" smtClean="0">
                <a:solidFill>
                  <a:srgbClr val="000000"/>
                </a:solidFill>
                <a:latin typeface="Arial Narrow" panose="020B0606020202030204" pitchFamily="34" charset="0"/>
              </a:rPr>
            </a:br>
            <a:r>
              <a:rPr lang="de-DE" altLang="de-DE" sz="1100" dirty="0">
                <a:solidFill>
                  <a:srgbClr val="000000"/>
                </a:solidFill>
                <a:latin typeface="Arial Narrow" panose="020B0606020202030204" pitchFamily="34" charset="0"/>
              </a:rPr>
              <a:t>Physik </a:t>
            </a:r>
            <a:r>
              <a:rPr lang="de-DE" altLang="de-DE" sz="1100" dirty="0" smtClean="0">
                <a:solidFill>
                  <a:srgbClr val="000000"/>
                </a:solidFill>
                <a:latin typeface="Arial Narrow" panose="020B0606020202030204" pitchFamily="34" charset="0"/>
              </a:rPr>
              <a:t>in </a:t>
            </a:r>
            <a:r>
              <a:rPr lang="de-DE" altLang="de-DE" sz="1100" dirty="0">
                <a:solidFill>
                  <a:srgbClr val="000000"/>
                </a:solidFill>
                <a:latin typeface="Arial Narrow" panose="020B0606020202030204" pitchFamily="34" charset="0"/>
              </a:rPr>
              <a:t>Medien </a:t>
            </a:r>
            <a:r>
              <a:rPr lang="de-DE" altLang="de-DE" sz="1100" dirty="0" smtClean="0">
                <a:solidFill>
                  <a:srgbClr val="000000"/>
                </a:solidFill>
                <a:latin typeface="Arial Narrow" panose="020B0606020202030204" pitchFamily="34" charset="0"/>
              </a:rPr>
              <a:t>&amp;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endParaRPr lang="de-DE" altLang="de-DE" sz="1100" dirty="0">
              <a:solidFill>
                <a:srgbClr val="000000"/>
              </a:solidFill>
              <a:latin typeface="Arial Narrow" panose="020B0606020202030204" pitchFamily="34"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solidFill>
                  <a:srgbClr val="000000"/>
                </a:solidFill>
                <a:latin typeface="Arial Narrow" panose="020B0606020202030204" pitchFamily="34" charset="0"/>
              </a:rPr>
              <a:t>Grundl</a:t>
            </a:r>
            <a:r>
              <a:rPr lang="de-DE" altLang="de-DE" sz="1100" u="sng" dirty="0" smtClean="0">
                <a:solidFill>
                  <a:srgbClr val="000000"/>
                </a:solidFill>
                <a:latin typeface="Arial Narrow" panose="020B0606020202030204" pitchFamily="34" charset="0"/>
              </a:rPr>
              <a:t>. Wirtsch. &amp; Info	K6+,6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Allgemeine BWL</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br>
              <a:rPr lang="de-DE" altLang="de-DE" sz="1100" dirty="0" smtClean="0">
                <a:solidFill>
                  <a:srgbClr val="000000"/>
                </a:solidFill>
                <a:latin typeface="Arial Narrow" panose="020B0606020202030204" pitchFamily="34" charset="0"/>
              </a:rPr>
            </a:br>
            <a:r>
              <a:rPr lang="de-DE" altLang="de-DE" sz="1100" dirty="0" smtClean="0">
                <a:solidFill>
                  <a:srgbClr val="FF0000"/>
                </a:solidFill>
                <a:latin typeface="Arial Narrow" panose="020B0606020202030204" pitchFamily="34" charset="0"/>
              </a:rPr>
              <a:t>Grundlagen Informatik 	V2</a:t>
            </a:r>
            <a:endParaRPr lang="de-DE" altLang="de-DE" sz="1100" dirty="0">
              <a:solidFill>
                <a:srgbClr val="FF0000"/>
              </a:solidFill>
              <a:latin typeface="Arial Narrow" panose="020B0606020202030204" pitchFamily="34"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Mediengestaltung </a:t>
            </a:r>
            <a:r>
              <a:rPr lang="de-DE" altLang="de-DE" sz="1100" u="sng" dirty="0" smtClean="0">
                <a:solidFill>
                  <a:srgbClr val="000000"/>
                </a:solidFill>
                <a:latin typeface="Arial Narrow" panose="020B0606020202030204" pitchFamily="34" charset="0"/>
              </a:rPr>
              <a:t>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Mediengestaltung	V2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Mediengestaltung	</a:t>
            </a:r>
            <a:r>
              <a:rPr lang="de-DE" altLang="de-DE" sz="1100" dirty="0">
                <a:solidFill>
                  <a:srgbClr val="000000"/>
                </a:solidFill>
                <a:latin typeface="Arial Narrow" panose="020B0606020202030204" pitchFamily="34" charset="0"/>
              </a:rPr>
              <a:t> SbA2-</a:t>
            </a:r>
            <a:r>
              <a:rPr lang="de-DE" altLang="de-DE" sz="1100" dirty="0" smtClean="0">
                <a:solidFill>
                  <a:srgbClr val="000000"/>
                </a:solidFill>
                <a:latin typeface="Arial Narrow" panose="020B0606020202030204" pitchFamily="34" charset="0"/>
              </a:rPr>
              <a:t>,P2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Medienpsychologie	V2</a:t>
            </a:r>
            <a:endParaRPr lang="de-DE" altLang="de-DE" sz="1100" dirty="0">
              <a:solidFill>
                <a:srgbClr val="000000"/>
              </a:solidFill>
              <a:latin typeface="Arial Narrow" panose="020B0606020202030204" pitchFamily="34"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Medientechnik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Audiotechnik    V2 Videotechnik </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V2</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Medientechnik</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SbA2-,P2</a:t>
            </a:r>
            <a:endParaRPr lang="de-DE" altLang="de-DE" sz="1100" dirty="0">
              <a:solidFill>
                <a:srgbClr val="000000"/>
              </a:solidFill>
              <a:latin typeface="Arial Narrow" panose="020B0606020202030204" pitchFamily="34"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smtClean="0">
                <a:solidFill>
                  <a:srgbClr val="000000"/>
                </a:solidFill>
                <a:latin typeface="Droid Sans" charset="0"/>
              </a:rPr>
              <a:t>s16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Mathematik u. Mechanik	K6+,4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Mathematik und Mechanik	V2</a:t>
            </a:r>
          </a:p>
          <a:p>
            <a:pPr algn="just" eaLnBrk="1">
              <a:tabLst>
                <a:tab pos="1609725" algn="r"/>
              </a:tabLst>
            </a:pPr>
            <a:r>
              <a:rPr lang="de-DE" altLang="de-DE" sz="1100" dirty="0">
                <a:solidFill>
                  <a:srgbClr val="FF0000"/>
                </a:solidFill>
                <a:latin typeface="Arial Narrow" panose="020B0606020202030204" pitchFamily="34" charset="0"/>
              </a:rPr>
              <a:t>Mathematik und Mechanik	</a:t>
            </a:r>
            <a:r>
              <a:rPr lang="de-DE" altLang="de-DE" sz="1100" dirty="0" smtClean="0">
                <a:solidFill>
                  <a:srgbClr val="FF0000"/>
                </a:solidFill>
                <a:latin typeface="Arial Narrow" panose="020B0606020202030204" pitchFamily="34" charset="0"/>
              </a:rPr>
              <a:t>P1</a:t>
            </a:r>
          </a:p>
          <a:p>
            <a:pPr algn="just" eaLnBrk="1">
              <a:tabLst>
                <a:tab pos="1609725" algn="r"/>
              </a:tabLst>
            </a:pPr>
            <a:r>
              <a:rPr lang="de-DE" altLang="de-DE" sz="1100" dirty="0">
                <a:solidFill>
                  <a:srgbClr val="FF0000"/>
                </a:solidFill>
                <a:latin typeface="Arial Narrow" panose="020B0606020202030204" pitchFamily="34" charset="0"/>
              </a:rPr>
              <a:t>Mathematik und Mechanik	</a:t>
            </a:r>
            <a:r>
              <a:rPr lang="de-DE" altLang="de-DE" sz="1100" dirty="0" smtClean="0">
                <a:solidFill>
                  <a:srgbClr val="FF0000"/>
                </a:solidFill>
                <a:latin typeface="Arial Narrow" panose="020B0606020202030204" pitchFamily="34" charset="0"/>
              </a:rPr>
              <a:t>S1</a:t>
            </a:r>
            <a:endParaRPr lang="de-DE" altLang="de-DE" sz="1100" dirty="0">
              <a:solidFill>
                <a:srgbClr val="FF0000"/>
              </a:solidFill>
              <a:latin typeface="Arial Narrow" panose="020B0606020202030204" pitchFamily="34" charset="0"/>
            </a:endParaRPr>
          </a:p>
          <a:p>
            <a:pPr algn="just" eaLnBrk="1">
              <a:tabLst>
                <a:tab pos="1609725" algn="r"/>
              </a:tabLst>
            </a:pPr>
            <a:endParaRPr lang="de-DE" altLang="de-DE" sz="1100" dirty="0">
              <a:solidFill>
                <a:srgbClr val="FF0000"/>
              </a:solidFill>
              <a:latin typeface="Arial Narrow" panose="020B0606020202030204" pitchFamily="34"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Medienwirtschaft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a:solidFill>
                  <a:srgbClr val="000000"/>
                </a:solidFill>
                <a:latin typeface="Arial Narrow" panose="020B0606020202030204" pitchFamily="34" charset="0"/>
              </a:rPr>
              <a:t>Marketing </a:t>
            </a:r>
            <a:r>
              <a:rPr lang="de-DE" altLang="de-DE" sz="1100" dirty="0" smtClean="0">
                <a:solidFill>
                  <a:srgbClr val="000000"/>
                </a:solidFill>
                <a:latin typeface="Arial Narrow" panose="020B0606020202030204" pitchFamily="34" charset="0"/>
              </a:rPr>
              <a:t>	        V2 </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Medienökonomie	V2</a:t>
            </a:r>
            <a:endParaRPr lang="de-DE" altLang="de-DE" sz="1100" dirty="0">
              <a:solidFill>
                <a:srgbClr val="000000"/>
              </a:solidFill>
              <a:latin typeface="Arial Narrow" panose="020B0606020202030204" pitchFamily="34"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Medienkonzeption	K3+,4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User </a:t>
            </a:r>
            <a:r>
              <a:rPr lang="de-DE" altLang="de-DE" sz="1100" dirty="0" smtClean="0">
                <a:solidFill>
                  <a:srgbClr val="FF0000"/>
                </a:solidFill>
                <a:latin typeface="Arial Narrow" panose="020B0606020202030204" pitchFamily="34" charset="0"/>
              </a:rPr>
              <a:t>Experience Design	V2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000000"/>
                </a:solidFill>
                <a:latin typeface="Arial Narrow" panose="020B0606020202030204" pitchFamily="34" charset="0"/>
              </a:rPr>
              <a:t>M.k</a:t>
            </a:r>
            <a:r>
              <a:rPr lang="de-DE" altLang="de-DE" sz="1100" dirty="0" smtClean="0">
                <a:solidFill>
                  <a:srgbClr val="000000"/>
                </a:solidFill>
                <a:latin typeface="Arial Narrow" panose="020B0606020202030204" pitchFamily="34" charset="0"/>
              </a:rPr>
              <a:t>. &amp; Gestaltung	SbA3+,S2</a:t>
            </a:r>
            <a:endParaRPr lang="de-DE" altLang="de-DE" sz="1100" dirty="0">
              <a:solidFill>
                <a:srgbClr val="000000"/>
              </a:solidFill>
              <a:latin typeface="Arial Narrow" panose="020B0606020202030204" pitchFamily="34"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marL="1790700" algn="just" eaLnBrk="1">
              <a:lnSpc>
                <a:spcPct val="100000"/>
              </a:lnSpc>
              <a:tabLst>
                <a:tab pos="6905625" algn="r"/>
                <a:tab pos="8686800" algn="l"/>
              </a:tabLst>
            </a:pPr>
            <a:r>
              <a:rPr lang="de-DE" altLang="de-DE" sz="1100" u="sng" dirty="0">
                <a:solidFill>
                  <a:srgbClr val="000000"/>
                </a:solidFill>
                <a:latin typeface="Arial Narrow" panose="020B0606020202030204" pitchFamily="34" charset="0"/>
              </a:rPr>
              <a:t>Praktisches </a:t>
            </a:r>
            <a:r>
              <a:rPr lang="de-DE" altLang="de-DE" sz="1100" u="sng" dirty="0" smtClean="0">
                <a:solidFill>
                  <a:srgbClr val="000000"/>
                </a:solidFill>
                <a:latin typeface="Arial Narrow" panose="020B0606020202030204" pitchFamily="34" charset="0"/>
              </a:rPr>
              <a:t>Studiensemester	B28-</a:t>
            </a:r>
          </a:p>
          <a:p>
            <a:pPr marL="1790700" algn="just" eaLnBrk="1">
              <a:lnSpc>
                <a:spcPct val="100000"/>
              </a:lnSpc>
              <a:tabLst>
                <a:tab pos="6905625" algn="r"/>
                <a:tab pos="8686800" algn="l"/>
              </a:tabLst>
            </a:pPr>
            <a:r>
              <a:rPr lang="de-DE" altLang="de-DE" sz="1100" dirty="0" smtClean="0">
                <a:solidFill>
                  <a:srgbClr val="000000"/>
                </a:solidFill>
                <a:latin typeface="Arial Narrow" panose="020B0606020202030204" pitchFamily="34" charset="0"/>
              </a:rPr>
              <a:t>Seminar	1R-, S2</a:t>
            </a:r>
            <a:endParaRPr lang="de-DE" altLang="de-DE" sz="1100" dirty="0">
              <a:solidFill>
                <a:srgbClr val="000000"/>
              </a:solidFill>
              <a:latin typeface="Arial Narrow" panose="020B0606020202030204" pitchFamily="34" charset="0"/>
            </a:endParaRPr>
          </a:p>
        </p:txBody>
      </p:sp>
      <p:sp>
        <p:nvSpPr>
          <p:cNvPr id="13" name="Rectangle 14"/>
          <p:cNvSpPr>
            <a:spLocks noChangeArrowheads="1"/>
          </p:cNvSpPr>
          <p:nvPr/>
        </p:nvSpPr>
        <p:spPr bwMode="auto">
          <a:xfrm>
            <a:off x="358775" y="2834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1</a:t>
            </a: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	A10+, </a:t>
            </a:r>
            <a:r>
              <a:rPr lang="de-DE" altLang="de-DE" sz="1100" dirty="0" err="1" smtClean="0">
                <a:solidFill>
                  <a:srgbClr val="000000"/>
                </a:solidFill>
                <a:latin typeface="Arial Narrow" panose="020B0606020202030204" pitchFamily="34" charset="0"/>
              </a:rPr>
              <a:t>Pj</a:t>
            </a:r>
            <a:endParaRPr lang="de-DE" altLang="de-DE" sz="1100"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a:solidFill>
                  <a:srgbClr val="000000"/>
                </a:solidFill>
                <a:latin typeface="Arial Narrow" panose="020B0606020202030204" pitchFamily="34" charset="0"/>
              </a:rPr>
              <a:t>Projektmanagement </a:t>
            </a:r>
            <a:r>
              <a:rPr lang="de-DE" altLang="de-DE" sz="1100" dirty="0" smtClean="0">
                <a:solidFill>
                  <a:srgbClr val="000000"/>
                </a:solidFill>
                <a:latin typeface="Arial Narrow" panose="020B0606020202030204" pitchFamily="34" charset="0"/>
              </a:rPr>
              <a:t>	A2-, S2</a:t>
            </a: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	S2</a:t>
            </a:r>
            <a:endParaRPr lang="de-DE" altLang="de-DE" sz="1100" dirty="0">
              <a:solidFill>
                <a:srgbClr val="000000"/>
              </a:solidFill>
              <a:latin typeface="Arial Narrow" panose="020B0606020202030204" pitchFamily="34" charset="0"/>
            </a:endParaRPr>
          </a:p>
        </p:txBody>
      </p:sp>
      <p:sp>
        <p:nvSpPr>
          <p:cNvPr id="14" name="Rectangle 15"/>
          <p:cNvSpPr>
            <a:spLocks noChangeArrowheads="1"/>
          </p:cNvSpPr>
          <p:nvPr/>
        </p:nvSpPr>
        <p:spPr bwMode="auto">
          <a:xfrm>
            <a:off x="561657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Graf. Datenverarbeitung	K3+,6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Datenverarbeitung</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a:t>
            </a:r>
            <a:r>
              <a:rPr lang="de-DE" altLang="de-DE" sz="1100" dirty="0" err="1">
                <a:solidFill>
                  <a:srgbClr val="000000"/>
                </a:solidFill>
                <a:latin typeface="Arial Narrow" panose="020B0606020202030204" pitchFamily="34" charset="0"/>
              </a:rPr>
              <a:t>Datenverarb</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 Ü2</a:t>
            </a:r>
          </a:p>
          <a:p>
            <a:pPr algn="just" eaLnBrk="1">
              <a:tabLst>
                <a:tab pos="1609725" algn="r"/>
              </a:tabLst>
            </a:pPr>
            <a:r>
              <a:rPr lang="de-DE" altLang="de-DE" sz="1100" i="1" dirty="0" smtClean="0">
                <a:latin typeface="Arial Narrow" panose="020B0606020202030204" pitchFamily="34" charset="0"/>
              </a:rPr>
              <a:t>Waldowski</a:t>
            </a:r>
            <a:endParaRPr lang="de-DE" altLang="de-DE" sz="1100" i="1" dirty="0">
              <a:latin typeface="Arial Narrow" panose="020B0606020202030204" pitchFamily="34" charset="0"/>
            </a:endParaRPr>
          </a:p>
        </p:txBody>
      </p:sp>
      <p:sp>
        <p:nvSpPr>
          <p:cNvPr id="16"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Verteilte Anwendungen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a:t>
            </a:r>
            <a:r>
              <a:rPr lang="de-DE" altLang="de-DE" sz="1100" dirty="0">
                <a:solidFill>
                  <a:srgbClr val="FF0000"/>
                </a:solidFill>
                <a:latin typeface="Arial Narrow" panose="020B0606020202030204" pitchFamily="34" charset="0"/>
              </a:rPr>
              <a:t>,V2</a:t>
            </a:r>
            <a:br>
              <a:rPr lang="de-DE" altLang="de-DE" sz="1100" dirty="0">
                <a:solidFill>
                  <a:srgbClr val="FF0000"/>
                </a:solidFill>
                <a:latin typeface="Arial Narrow" panose="020B0606020202030204" pitchFamily="34" charset="0"/>
              </a:rPr>
            </a:b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P2</a:t>
            </a:r>
            <a:r>
              <a:rPr lang="de-DE" altLang="de-DE" sz="1100" dirty="0">
                <a:solidFill>
                  <a:srgbClr val="FF0000"/>
                </a:solidFill>
                <a:latin typeface="Arial Narrow" panose="020B0606020202030204" pitchFamily="34" charset="0"/>
              </a:rPr>
              <a:t/>
            </a:r>
            <a:br>
              <a:rPr lang="de-DE" altLang="de-DE" sz="1100" dirty="0">
                <a:solidFill>
                  <a:srgbClr val="FF0000"/>
                </a:solidFill>
                <a:latin typeface="Arial Narrow" panose="020B0606020202030204" pitchFamily="34" charset="0"/>
              </a:rPr>
            </a:br>
            <a:r>
              <a:rPr lang="de-DE" altLang="de-DE" sz="1100" i="1" dirty="0" err="1" smtClean="0">
                <a:solidFill>
                  <a:srgbClr val="FF0000"/>
                </a:solidFill>
                <a:latin typeface="Arial Narrow" panose="020B0606020202030204" pitchFamily="34" charset="0"/>
              </a:rPr>
              <a:t>Eisenbiegler</a:t>
            </a:r>
            <a:endParaRPr lang="de-DE" altLang="de-DE" sz="1100" i="1" dirty="0">
              <a:solidFill>
                <a:srgbClr val="FF0000"/>
              </a:solidFill>
              <a:latin typeface="Arial Narrow" panose="020B0606020202030204" pitchFamily="34" charset="0"/>
            </a:endParaRPr>
          </a:p>
        </p:txBody>
      </p:sp>
      <p:sp>
        <p:nvSpPr>
          <p:cNvPr id="17" name="Rectangle 23"/>
          <p:cNvSpPr>
            <a:spLocks noChangeArrowheads="1"/>
          </p:cNvSpPr>
          <p:nvPr/>
        </p:nvSpPr>
        <p:spPr bwMode="auto">
          <a:xfrm>
            <a:off x="3863975" y="2834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Softwaredesign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Softwaredesign	V2</a:t>
            </a:r>
          </a:p>
          <a:p>
            <a:pPr algn="just" eaLnBrk="1">
              <a:tabLst>
                <a:tab pos="1609725" algn="r"/>
              </a:tabLst>
            </a:pPr>
            <a:r>
              <a:rPr lang="de-DE" altLang="de-DE" sz="1100" dirty="0">
                <a:solidFill>
                  <a:srgbClr val="FF0000"/>
                </a:solidFill>
                <a:latin typeface="Arial Narrow" panose="020B0606020202030204" pitchFamily="34" charset="0"/>
              </a:rPr>
              <a:t>Softwaredesign	</a:t>
            </a:r>
            <a:r>
              <a:rPr lang="de-DE" altLang="de-DE" sz="1100" dirty="0" smtClean="0">
                <a:solidFill>
                  <a:srgbClr val="FF0000"/>
                </a:solidFill>
                <a:latin typeface="Arial Narrow" panose="020B0606020202030204" pitchFamily="34" charset="0"/>
              </a:rPr>
              <a:t>SbA3-, P2</a:t>
            </a:r>
          </a:p>
          <a:p>
            <a:pPr algn="just" eaLnBrk="1">
              <a:tabLst>
                <a:tab pos="1609725" algn="r"/>
              </a:tabLst>
            </a:pPr>
            <a:r>
              <a:rPr lang="de-DE" altLang="de-DE" sz="1100" i="1" dirty="0" smtClean="0">
                <a:solidFill>
                  <a:srgbClr val="FF0000"/>
                </a:solidFill>
                <a:latin typeface="Arial Narrow" panose="020B0606020202030204" pitchFamily="34" charset="0"/>
              </a:rPr>
              <a:t>Müller, Dell‘Oro</a:t>
            </a:r>
          </a:p>
        </p:txBody>
      </p:sp>
      <p:sp>
        <p:nvSpPr>
          <p:cNvPr id="18" name="Rectangle 25"/>
          <p:cNvSpPr>
            <a:spLocks noChangeArrowheads="1"/>
          </p:cNvSpPr>
          <p:nvPr/>
        </p:nvSpPr>
        <p:spPr bwMode="auto">
          <a:xfrm>
            <a:off x="3587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a:cs typeface="+mn-cs"/>
              </a:rPr>
              <a:t>WPM</a:t>
            </a:r>
            <a:endParaRPr lang="de-DE" altLang="de-DE" sz="1100" u="sng" dirty="0">
              <a:solidFill>
                <a:srgbClr val="000000"/>
              </a:solidFill>
              <a:latin typeface="Arial Narrow" panose="020B0606020202030204" pitchFamily="34" charset="0"/>
            </a:endParaRPr>
          </a:p>
        </p:txBody>
      </p:sp>
      <p:sp>
        <p:nvSpPr>
          <p:cNvPr id="19" name="Rectangle 26"/>
          <p:cNvSpPr>
            <a:spLocks noChangeArrowheads="1"/>
          </p:cNvSpPr>
          <p:nvPr/>
        </p:nvSpPr>
        <p:spPr bwMode="auto">
          <a:xfrm>
            <a:off x="21113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panose="020B0606020202030204" pitchFamily="34" charset="0"/>
              </a:rPr>
              <a:t>WPM</a:t>
            </a:r>
          </a:p>
        </p:txBody>
      </p:sp>
      <p:sp>
        <p:nvSpPr>
          <p:cNvPr id="20" name="Rectangle 27"/>
          <p:cNvSpPr>
            <a:spLocks noChangeArrowheads="1"/>
          </p:cNvSpPr>
          <p:nvPr/>
        </p:nvSpPr>
        <p:spPr bwMode="auto">
          <a:xfrm>
            <a:off x="56165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panose="020B0606020202030204" pitchFamily="34" charset="0"/>
              </a:rPr>
              <a:t>WPM</a:t>
            </a: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panose="020B0606020202030204" pitchFamily="34" charset="0"/>
              </a:rPr>
              <a:t>WPM</a:t>
            </a: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a:solidFill>
                  <a:srgbClr val="000000"/>
                </a:solidFill>
                <a:latin typeface="Arial Narrow" panose="020B0606020202030204" pitchFamily="34" charset="0"/>
              </a:rPr>
              <a:t>WPM</a:t>
            </a:r>
          </a:p>
        </p:txBody>
      </p:sp>
      <p:sp>
        <p:nvSpPr>
          <p:cNvPr id="23" name="Rectangle 30"/>
          <p:cNvSpPr>
            <a:spLocks noChangeArrowheads="1"/>
          </p:cNvSpPr>
          <p:nvPr/>
        </p:nvSpPr>
        <p:spPr bwMode="auto">
          <a:xfrm>
            <a:off x="3587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mj-lt"/>
              </a:rPr>
              <a:t>WPM</a:t>
            </a:r>
          </a:p>
        </p:txBody>
      </p:sp>
      <p:sp>
        <p:nvSpPr>
          <p:cNvPr id="24" name="Rectangle 31"/>
          <p:cNvSpPr>
            <a:spLocks noChangeArrowheads="1"/>
          </p:cNvSpPr>
          <p:nvPr/>
        </p:nvSpPr>
        <p:spPr bwMode="auto">
          <a:xfrm>
            <a:off x="21113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solidFill>
                  <a:srgbClr val="000000"/>
                </a:solidFill>
                <a:latin typeface="Arial Narrow" panose="020B0606020202030204" pitchFamily="34" charset="0"/>
              </a:rPr>
              <a:t>WPM</a:t>
            </a:r>
            <a:endParaRPr lang="de-DE" altLang="de-DE" sz="1100" u="sng" dirty="0">
              <a:solidFill>
                <a:srgbClr val="000000"/>
              </a:solidFill>
              <a:latin typeface="Arial Narrow" panose="020B0606020202030204" pitchFamily="34" charset="0"/>
            </a:endParaRPr>
          </a:p>
        </p:txBody>
      </p:sp>
      <p:sp>
        <p:nvSpPr>
          <p:cNvPr id="25" name="Rectangle 32"/>
          <p:cNvSpPr>
            <a:spLocks noChangeArrowheads="1"/>
          </p:cNvSpPr>
          <p:nvPr/>
        </p:nvSpPr>
        <p:spPr bwMode="auto">
          <a:xfrm>
            <a:off x="73691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Seminar </a:t>
            </a:r>
            <a:r>
              <a:rPr lang="de-DE" altLang="de-DE" sz="1100" u="sng" dirty="0" smtClean="0">
                <a:solidFill>
                  <a:srgbClr val="000000"/>
                </a:solidFill>
                <a:latin typeface="Arial Narrow" panose="020B0606020202030204" pitchFamily="34" charset="0"/>
              </a:rPr>
              <a:t>MI	R6?,2</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Thesis-Seminar	S2</a:t>
            </a:r>
            <a:endParaRPr lang="de-DE" altLang="de-DE" sz="1100" dirty="0">
              <a:solidFill>
                <a:srgbClr val="000000"/>
              </a:solidFill>
              <a:latin typeface="Arial Narrow" panose="020B0606020202030204" pitchFamily="34" charset="0"/>
            </a:endParaRPr>
          </a:p>
        </p:txBody>
      </p:sp>
      <p:sp>
        <p:nvSpPr>
          <p:cNvPr id="26" name="Rectangle 33"/>
          <p:cNvSpPr>
            <a:spLocks noChangeArrowheads="1"/>
          </p:cNvSpPr>
          <p:nvPr/>
        </p:nvSpPr>
        <p:spPr bwMode="auto">
          <a:xfrm>
            <a:off x="3863975" y="548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smtClean="0">
                <a:solidFill>
                  <a:srgbClr val="000000"/>
                </a:solidFill>
                <a:latin typeface="Arial Narrow" panose="020B0606020202030204" pitchFamily="34" charset="0"/>
              </a:rPr>
              <a:t>Thesis	T12+</a:t>
            </a:r>
            <a:endParaRPr lang="de-DE" altLang="de-DE" sz="1100" u="sng" dirty="0">
              <a:solidFill>
                <a:srgbClr val="000000"/>
              </a:solidFill>
              <a:latin typeface="Arial Narrow" panose="020B0606020202030204" pitchFamily="34" charset="0"/>
            </a:endParaRP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2</a:t>
            </a:r>
          </a:p>
          <a:p>
            <a:pPr algn="just" eaLnBrk="1">
              <a:lnSpc>
                <a:spcPct val="100000"/>
              </a:lnSpc>
              <a:tabLst>
                <a:tab pos="3314700" algn="r"/>
              </a:tabLst>
            </a:pPr>
            <a:r>
              <a:rPr lang="de-DE" altLang="de-DE" sz="1100" dirty="0">
                <a:solidFill>
                  <a:srgbClr val="000000"/>
                </a:solidFill>
                <a:latin typeface="Arial Narrow" panose="020B0606020202030204" pitchFamily="34" charset="0"/>
              </a:rPr>
              <a:t>Projekt	</a:t>
            </a:r>
            <a:r>
              <a:rPr lang="de-DE" altLang="de-DE" sz="1100" dirty="0" smtClean="0">
                <a:solidFill>
                  <a:srgbClr val="000000"/>
                </a:solidFill>
                <a:latin typeface="Arial Narrow" panose="020B0606020202030204" pitchFamily="34" charset="0"/>
              </a:rPr>
              <a:t>A12+, </a:t>
            </a:r>
            <a:r>
              <a:rPr lang="de-DE" altLang="de-DE" sz="1100" dirty="0" err="1">
                <a:solidFill>
                  <a:srgbClr val="000000"/>
                </a:solidFill>
                <a:latin typeface="Arial Narrow" panose="020B0606020202030204" pitchFamily="34" charset="0"/>
              </a:rPr>
              <a:t>Pj</a:t>
            </a:r>
            <a:endParaRPr lang="de-DE" altLang="de-DE" sz="1100"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a:t>
            </a:r>
            <a:r>
              <a:rPr lang="de-DE" altLang="de-DE" sz="1100" dirty="0">
                <a:solidFill>
                  <a:srgbClr val="000000"/>
                </a:solidFill>
                <a:latin typeface="Arial Narrow" panose="020B0606020202030204" pitchFamily="34" charset="0"/>
              </a:rPr>
              <a:t>	S2</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Computergrafik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Computergrafik	V2</a:t>
            </a:r>
          </a:p>
          <a:p>
            <a:pPr algn="just" eaLnBrk="1">
              <a:tabLst>
                <a:tab pos="1609725" algn="r"/>
              </a:tabLst>
            </a:pPr>
            <a:r>
              <a:rPr lang="de-DE" altLang="de-DE" sz="1100" dirty="0">
                <a:solidFill>
                  <a:srgbClr val="FF0000"/>
                </a:solidFill>
                <a:latin typeface="Arial Narrow" panose="020B0606020202030204" pitchFamily="34" charset="0"/>
              </a:rPr>
              <a:t>Computergrafik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„Mensch-Maschine-Interaktion“ ausgetauscht gegen „Kommunikationssysteme“ gemäß Vorschlag der Arbeitsgruppe vom 29.6.2015 </a:t>
            </a:r>
          </a:p>
          <a:p>
            <a:pPr marL="171450" indent="-171450" eaLnBrk="1">
              <a:lnSpc>
                <a:spcPct val="100000"/>
              </a:lnSpc>
              <a:buFontTx/>
              <a:buChar char="-"/>
            </a:pPr>
            <a:r>
              <a:rPr lang="de-DE" altLang="de-DE" sz="1000" dirty="0" smtClean="0">
                <a:solidFill>
                  <a:srgbClr val="000000"/>
                </a:solidFill>
                <a:latin typeface="Droid Sans" charset="0"/>
              </a:rPr>
              <a:t>„Mathematik und Mechanik“ umstrukturiert gemäß Schneider/Lasowski</a:t>
            </a:r>
          </a:p>
          <a:p>
            <a:pPr marL="171450" indent="-171450" eaLnBrk="1">
              <a:lnSpc>
                <a:spcPct val="100000"/>
              </a:lnSpc>
              <a:buFontTx/>
              <a:buChar char="-"/>
            </a:pPr>
            <a:r>
              <a:rPr lang="de-DE" altLang="de-DE" sz="1000" dirty="0" smtClean="0">
                <a:solidFill>
                  <a:srgbClr val="000000"/>
                </a:solidFill>
                <a:latin typeface="Droid Sans" charset="0"/>
              </a:rPr>
              <a:t>Darstellung der Veranstaltungstypen, Präsenzzeiten, Leistungsnachweise und Punktezuordnung auf Modul- und Veranstaltungsebene</a:t>
            </a:r>
          </a:p>
          <a:p>
            <a:pPr eaLnBrk="1">
              <a:lnSpc>
                <a:spcPct val="100000"/>
              </a:lnSpc>
            </a:pPr>
            <a:r>
              <a:rPr lang="de-DE" altLang="de-DE" sz="1000" dirty="0" smtClean="0">
                <a:solidFill>
                  <a:srgbClr val="000000"/>
                </a:solidFill>
                <a:latin typeface="Droid Sans" charset="0"/>
              </a:rPr>
              <a:t>  - Vorzeichen Plus und Minus bedeuten „Benotet“ und „</a:t>
            </a:r>
            <a:r>
              <a:rPr lang="de-DE" altLang="de-DE" sz="1000" dirty="0" err="1" smtClean="0">
                <a:solidFill>
                  <a:srgbClr val="000000"/>
                </a:solidFill>
                <a:latin typeface="Droid Sans" charset="0"/>
              </a:rPr>
              <a:t>Unbenotet</a:t>
            </a:r>
            <a:r>
              <a:rPr lang="de-DE" altLang="de-DE" sz="1000" dirty="0" smtClean="0">
                <a:solidFill>
                  <a:srgbClr val="000000"/>
                </a:solidFill>
                <a:latin typeface="Droid Sans" charset="0"/>
              </a:rPr>
              <a:t>“, die Zahl davor gibt die Leistungspunkte an und die Zeichen davor den Leistungstyp</a:t>
            </a:r>
          </a:p>
          <a:p>
            <a:pPr eaLnBrk="1">
              <a:lnSpc>
                <a:spcPct val="100000"/>
              </a:lnSpc>
            </a:pPr>
            <a:r>
              <a:rPr lang="de-DE" altLang="de-DE" sz="1000" dirty="0" smtClean="0">
                <a:solidFill>
                  <a:srgbClr val="000000"/>
                </a:solidFill>
                <a:latin typeface="Droid Sans" charset="0"/>
              </a:rPr>
              <a:t>  - Zahlen ohne Vorzeichen zeigen die Präsenzzeit in SWS an, der Buchstabe davor den Veranstaltungstyp</a:t>
            </a:r>
          </a:p>
          <a:p>
            <a:pPr marL="171450" indent="-171450" eaLnBrk="1">
              <a:lnSpc>
                <a:spcPct val="100000"/>
              </a:lnSpc>
              <a:buFontTx/>
              <a:buChar char="-"/>
            </a:pPr>
            <a:endParaRPr lang="de-DE" altLang="de-DE" sz="1000" dirty="0">
              <a:solidFill>
                <a:srgbClr val="000000"/>
              </a:solidFill>
              <a:latin typeface="Droid Sans" charset="0"/>
            </a:endParaRPr>
          </a:p>
        </p:txBody>
      </p:sp>
      <p:sp>
        <p:nvSpPr>
          <p:cNvPr id="30" name="Rectangle 17"/>
          <p:cNvSpPr>
            <a:spLocks noChangeArrowheads="1"/>
          </p:cNvSpPr>
          <p:nvPr/>
        </p:nvSpPr>
        <p:spPr bwMode="auto">
          <a:xfrm>
            <a:off x="5616575" y="2075061"/>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solidFill>
                  <a:srgbClr val="FF0000"/>
                </a:solidFill>
                <a:latin typeface="Arial Narrow" panose="020B0606020202030204" pitchFamily="34" charset="0"/>
              </a:rPr>
              <a:t>Digi</a:t>
            </a:r>
            <a:r>
              <a:rPr lang="de-DE" altLang="de-DE" sz="1100" u="sng" dirty="0" smtClean="0">
                <a:solidFill>
                  <a:srgbClr val="FF0000"/>
                </a:solidFill>
                <a:latin typeface="Arial Narrow" panose="020B0606020202030204" pitchFamily="34" charset="0"/>
              </a:rPr>
              <a:t>. Medienproduktion	K2+,4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Digitale AV-Technik	V2</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 </a:t>
            </a:r>
            <a:r>
              <a:rPr lang="de-DE" altLang="de-DE" sz="1100" dirty="0" err="1" smtClean="0">
                <a:solidFill>
                  <a:srgbClr val="FF0000"/>
                </a:solidFill>
                <a:latin typeface="Arial Narrow" panose="020B0606020202030204" pitchFamily="34" charset="0"/>
              </a:rPr>
              <a:t>Medienprod</a:t>
            </a:r>
            <a:r>
              <a:rPr lang="de-DE" altLang="de-DE" sz="1100" dirty="0" smtClean="0">
                <a:solidFill>
                  <a:srgbClr val="FF0000"/>
                </a:solidFill>
                <a:latin typeface="Arial Narrow" panose="020B0606020202030204" pitchFamily="34" charset="0"/>
              </a:rPr>
              <a:t>. 	SbA4+,S2</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Hottong, Müller, Garcia</a:t>
            </a:r>
            <a:endParaRPr lang="de-DE" altLang="de-DE" sz="1100" i="1" dirty="0">
              <a:solidFill>
                <a:srgbClr val="FF0000"/>
              </a:solidFill>
              <a:latin typeface="Arial Narrow" panose="020B0606020202030204" pitchFamily="34" charset="0"/>
            </a:endParaRPr>
          </a:p>
        </p:txBody>
      </p:sp>
      <p:sp>
        <p:nvSpPr>
          <p:cNvPr id="31" name="Rectangle 17"/>
          <p:cNvSpPr>
            <a:spLocks noChangeArrowheads="1"/>
          </p:cNvSpPr>
          <p:nvPr/>
        </p:nvSpPr>
        <p:spPr bwMode="auto">
          <a:xfrm>
            <a:off x="3863644" y="1305124"/>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IT- &amp; </a:t>
            </a:r>
            <a:r>
              <a:rPr lang="de-DE" altLang="de-DE" sz="1100" u="sng" dirty="0" err="1" smtClean="0">
                <a:solidFill>
                  <a:srgbClr val="FF0000"/>
                </a:solidFill>
                <a:latin typeface="Arial Narrow" panose="020B0606020202030204" pitchFamily="34" charset="0"/>
              </a:rPr>
              <a:t>Med.Prod.Manag</a:t>
            </a:r>
            <a:r>
              <a:rPr lang="de-DE" altLang="de-DE" sz="1100" u="sng" dirty="0" smtClean="0">
                <a:solidFill>
                  <a:srgbClr val="FF0000"/>
                </a:solidFill>
                <a:latin typeface="Arial Narrow" panose="020B0606020202030204" pitchFamily="34" charset="0"/>
              </a:rPr>
              <a:t>.	K6+,6</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IT- &amp; Online-</a:t>
            </a:r>
            <a:r>
              <a:rPr lang="de-DE" altLang="de-DE" sz="1100" dirty="0" err="1" smtClean="0">
                <a:solidFill>
                  <a:srgbClr val="FF0000"/>
                </a:solidFill>
                <a:latin typeface="Arial Narrow" panose="020B0606020202030204" pitchFamily="34" charset="0"/>
              </a:rPr>
              <a:t>Prod.Manag</a:t>
            </a:r>
            <a:r>
              <a:rPr lang="de-DE" altLang="de-DE" sz="1100" dirty="0" smtClean="0">
                <a:solidFill>
                  <a:srgbClr val="FF0000"/>
                </a:solidFill>
                <a:latin typeface="Arial Narrow" panose="020B0606020202030204" pitchFamily="34" charset="0"/>
              </a:rPr>
              <a:t>. 	V3</a:t>
            </a:r>
          </a:p>
          <a:p>
            <a:pPr algn="just" eaLnBrk="1">
              <a:lnSpc>
                <a:spcPct val="100000"/>
              </a:lnSpc>
              <a:tabLst>
                <a:tab pos="1609725" algn="r"/>
              </a:tabLst>
            </a:pPr>
            <a:r>
              <a:rPr lang="de-DE" altLang="de-DE" sz="1100" dirty="0" err="1" smtClean="0">
                <a:solidFill>
                  <a:srgbClr val="FF0000"/>
                </a:solidFill>
                <a:latin typeface="Arial Narrow" panose="020B0606020202030204" pitchFamily="34" charset="0"/>
              </a:rPr>
              <a:t>Manag</a:t>
            </a:r>
            <a:r>
              <a:rPr lang="de-DE" altLang="de-DE" sz="1100" dirty="0" smtClean="0">
                <a:solidFill>
                  <a:srgbClr val="FF0000"/>
                </a:solidFill>
                <a:latin typeface="Arial Narrow" panose="020B0606020202030204" pitchFamily="34" charset="0"/>
              </a:rPr>
              <a:t>. v. Medienprodukten	V3</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w16</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w17</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a:lnSpc>
                <a:spcPct val="100000"/>
              </a:lnSpc>
              <a:tabLst>
                <a:tab pos="1609725" algn="r"/>
              </a:tabLst>
              <a:defRPr/>
            </a:pPr>
            <a:r>
              <a:rPr lang="de-DE" altLang="de-DE" sz="1100" u="sng" dirty="0" smtClean="0">
                <a:solidFill>
                  <a:srgbClr val="000000"/>
                </a:solidFill>
                <a:latin typeface="Arial Narrow" panose="020B0606020202030204" pitchFamily="34" charset="0"/>
              </a:rPr>
              <a:t>Programmierung	K3+,4</a:t>
            </a:r>
            <a:endParaRPr lang="de-DE" altLang="de-DE" sz="1100" u="sng" dirty="0">
              <a:solidFill>
                <a:srgbClr val="000000"/>
              </a:solidFill>
              <a:latin typeface="Arial Narrow" panose="020B0606020202030204" pitchFamily="34" charset="0"/>
            </a:endParaRP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V2</a:t>
            </a: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SbA3-,P2</a:t>
            </a:r>
            <a:endParaRPr lang="de-DE" altLang="de-DE" sz="1100" dirty="0">
              <a:solidFill>
                <a:srgbClr val="000000"/>
              </a:solidFill>
              <a:latin typeface="Arial Narrow" panose="020B0606020202030204" pitchFamily="34" charset="0"/>
            </a:endParaRP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just" eaLnBrk="1">
              <a:tabLst>
                <a:tab pos="1609725" algn="r"/>
              </a:tabLst>
              <a:defRPr/>
            </a:pPr>
            <a:r>
              <a:rPr lang="de-DE" altLang="de-DE" sz="1100" u="sng" dirty="0" err="1" smtClean="0">
                <a:solidFill>
                  <a:srgbClr val="000000"/>
                </a:solidFill>
                <a:latin typeface="Arial Narrow" panose="020B0606020202030204" pitchFamily="34" charset="0"/>
                <a:cs typeface="+mn-cs"/>
              </a:rPr>
              <a:t>Grundl</a:t>
            </a:r>
            <a:r>
              <a:rPr lang="de-DE" altLang="de-DE" sz="1100" u="sng" dirty="0" smtClean="0">
                <a:solidFill>
                  <a:srgbClr val="000000"/>
                </a:solidFill>
                <a:latin typeface="Arial Narrow" panose="020B0606020202030204" pitchFamily="34" charset="0"/>
                <a:cs typeface="+mn-cs"/>
              </a:rPr>
              <a:t>. </a:t>
            </a:r>
            <a:r>
              <a:rPr lang="de-DE" altLang="de-DE" sz="1100" u="sng" dirty="0" err="1" smtClean="0">
                <a:solidFill>
                  <a:srgbClr val="000000"/>
                </a:solidFill>
                <a:latin typeface="Arial Narrow" panose="020B0606020202030204" pitchFamily="34" charset="0"/>
                <a:cs typeface="+mn-cs"/>
              </a:rPr>
              <a:t>interakt</a:t>
            </a:r>
            <a:r>
              <a:rPr lang="de-DE" altLang="de-DE" sz="1100" u="sng" dirty="0" smtClean="0">
                <a:solidFill>
                  <a:srgbClr val="000000"/>
                </a:solidFill>
                <a:latin typeface="Arial Narrow" panose="020B0606020202030204" pitchFamily="34" charset="0"/>
                <a:cs typeface="+mn-cs"/>
              </a:rPr>
              <a:t>. Systeme	K3+,4</a:t>
            </a:r>
            <a:endParaRPr lang="de-DE" altLang="de-DE" sz="1100" u="sng" dirty="0">
              <a:solidFill>
                <a:srgbClr val="000000"/>
              </a:solidFill>
              <a:latin typeface="Arial Narrow" panose="020B0606020202030204" pitchFamily="34" charset="0"/>
              <a:cs typeface="+mn-cs"/>
            </a:endParaRPr>
          </a:p>
          <a:p>
            <a:pPr lvl="0"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a:t>
            </a:r>
            <a:r>
              <a:rPr lang="de-DE" altLang="de-DE" sz="1100" dirty="0">
                <a:solidFill>
                  <a:srgbClr val="000000"/>
                </a:solidFill>
                <a:latin typeface="Arial Narrow" panose="020B0606020202030204" pitchFamily="34" charset="0"/>
              </a:rPr>
              <a:t>Systeme	V2</a:t>
            </a:r>
          </a:p>
          <a:p>
            <a:pPr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Systeme</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SbA3-,P2</a:t>
            </a:r>
            <a:endParaRPr lang="de-DE" altLang="de-DE" sz="1100" dirty="0">
              <a:solidFill>
                <a:srgbClr val="000000"/>
              </a:solidFill>
              <a:latin typeface="Arial Narrow" panose="020B0606020202030204" pitchFamily="34" charset="0"/>
            </a:endParaRPr>
          </a:p>
        </p:txBody>
      </p:sp>
      <p:sp>
        <p:nvSpPr>
          <p:cNvPr id="42" name="Rectangle 17"/>
          <p:cNvSpPr>
            <a:spLocks noChangeArrowheads="1"/>
          </p:cNvSpPr>
          <p:nvPr/>
        </p:nvSpPr>
        <p:spPr bwMode="auto">
          <a:xfrm>
            <a:off x="7360095" y="284023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FF0000"/>
                </a:solidFill>
                <a:latin typeface="Arial Narrow" panose="020B0606020202030204" pitchFamily="34" charset="0"/>
              </a:rPr>
              <a:t>Kommunikationssysteme</a:t>
            </a:r>
            <a:r>
              <a:rPr lang="de-DE" altLang="de-DE" sz="1100" u="sng" dirty="0" smtClean="0">
                <a:solidFill>
                  <a:srgbClr val="FF0000"/>
                </a:solidFill>
                <a:latin typeface="Arial Narrow" panose="020B0606020202030204" pitchFamily="34" charset="0"/>
              </a:rPr>
              <a:t>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Kommunikationssysteme	V2</a:t>
            </a:r>
          </a:p>
          <a:p>
            <a:pPr algn="just" eaLnBrk="1">
              <a:tabLst>
                <a:tab pos="1609725" algn="r"/>
              </a:tabLst>
            </a:pPr>
            <a:r>
              <a:rPr lang="de-DE" altLang="de-DE" sz="1100" dirty="0" err="1" smtClean="0">
                <a:solidFill>
                  <a:srgbClr val="FF0000"/>
                </a:solidFill>
                <a:latin typeface="Arial Narrow" panose="020B0606020202030204" pitchFamily="34" charset="0"/>
              </a:rPr>
              <a:t>Kommunikationssys</a:t>
            </a:r>
            <a:r>
              <a:rPr lang="de-DE" altLang="de-DE" sz="1100" dirty="0" smtClean="0">
                <a:solidFill>
                  <a:srgbClr val="FF0000"/>
                </a:solidFill>
                <a:latin typeface="Arial Narrow" panose="020B0606020202030204" pitchFamily="34" charset="0"/>
              </a:rPr>
              <a:t>.</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Anders</a:t>
            </a:r>
            <a:endParaRPr lang="de-DE" altLang="de-DE" sz="1100" i="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4046291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Ergebnis der Klausurtagung 30.9.2015</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tabLst>
                <a:tab pos="1609725" algn="r"/>
              </a:tabLst>
            </a:pPr>
            <a:r>
              <a:rPr lang="de-DE" altLang="de-DE" sz="1100" u="sng" dirty="0" smtClean="0">
                <a:solidFill>
                  <a:srgbClr val="000000"/>
                </a:solidFill>
                <a:latin typeface="Arial Narrow" panose="020B0606020202030204" pitchFamily="34" charset="0"/>
              </a:rPr>
              <a:t>MINT-Grundlagen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Mathe in Medien &amp;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br>
              <a:rPr lang="de-DE" altLang="de-DE" sz="1100" dirty="0" smtClean="0">
                <a:solidFill>
                  <a:srgbClr val="000000"/>
                </a:solidFill>
                <a:latin typeface="Arial Narrow" panose="020B0606020202030204" pitchFamily="34" charset="0"/>
              </a:rPr>
            </a:br>
            <a:r>
              <a:rPr lang="de-DE" altLang="de-DE" sz="1100" dirty="0">
                <a:solidFill>
                  <a:srgbClr val="000000"/>
                </a:solidFill>
                <a:latin typeface="Arial Narrow" panose="020B0606020202030204" pitchFamily="34" charset="0"/>
              </a:rPr>
              <a:t>Physik </a:t>
            </a:r>
            <a:r>
              <a:rPr lang="de-DE" altLang="de-DE" sz="1100" dirty="0" smtClean="0">
                <a:solidFill>
                  <a:srgbClr val="000000"/>
                </a:solidFill>
                <a:latin typeface="Arial Narrow" panose="020B0606020202030204" pitchFamily="34" charset="0"/>
              </a:rPr>
              <a:t>in </a:t>
            </a:r>
            <a:r>
              <a:rPr lang="de-DE" altLang="de-DE" sz="1100" dirty="0">
                <a:solidFill>
                  <a:srgbClr val="000000"/>
                </a:solidFill>
                <a:latin typeface="Arial Narrow" panose="020B0606020202030204" pitchFamily="34" charset="0"/>
              </a:rPr>
              <a:t>Medien </a:t>
            </a:r>
            <a:r>
              <a:rPr lang="de-DE" altLang="de-DE" sz="1100" dirty="0" smtClean="0">
                <a:solidFill>
                  <a:srgbClr val="000000"/>
                </a:solidFill>
                <a:latin typeface="Arial Narrow" panose="020B0606020202030204" pitchFamily="34" charset="0"/>
              </a:rPr>
              <a:t>&amp;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endParaRPr lang="de-DE" altLang="de-DE" sz="1100" dirty="0">
              <a:solidFill>
                <a:srgbClr val="000000"/>
              </a:solidFill>
              <a:latin typeface="Arial Narrow" panose="020B0606020202030204" pitchFamily="34"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Allgemeine BWL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Allgemeine BWL</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endParaRPr lang="de-DE" altLang="de-DE" sz="1100" dirty="0">
              <a:solidFill>
                <a:srgbClr val="FF0000"/>
              </a:solidFill>
              <a:latin typeface="Arial Narrow" panose="020B0606020202030204" pitchFamily="34"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Mediengestaltung </a:t>
            </a:r>
            <a:r>
              <a:rPr lang="de-DE" altLang="de-DE" sz="1100" u="sng" dirty="0" smtClean="0">
                <a:solidFill>
                  <a:srgbClr val="000000"/>
                </a:solidFill>
                <a:latin typeface="Arial Narrow" panose="020B0606020202030204" pitchFamily="34" charset="0"/>
              </a:rPr>
              <a:t>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Mediengestaltung	V2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Mediengestaltung	</a:t>
            </a:r>
            <a:r>
              <a:rPr lang="de-DE" altLang="de-DE" sz="1100" dirty="0">
                <a:solidFill>
                  <a:srgbClr val="000000"/>
                </a:solidFill>
                <a:latin typeface="Arial Narrow" panose="020B0606020202030204" pitchFamily="34" charset="0"/>
              </a:rPr>
              <a:t> SbA2-</a:t>
            </a:r>
            <a:r>
              <a:rPr lang="de-DE" altLang="de-DE" sz="1100" dirty="0" smtClean="0">
                <a:solidFill>
                  <a:srgbClr val="000000"/>
                </a:solidFill>
                <a:latin typeface="Arial Narrow" panose="020B0606020202030204" pitchFamily="34" charset="0"/>
              </a:rPr>
              <a:t>,P2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Medienpsychologie	V2</a:t>
            </a:r>
            <a:endParaRPr lang="de-DE" altLang="de-DE" sz="1100" dirty="0">
              <a:solidFill>
                <a:srgbClr val="000000"/>
              </a:solidFill>
              <a:latin typeface="Arial Narrow" panose="020B0606020202030204" pitchFamily="34"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Medientechnik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Audiotechnik    V2 Videotechnik </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V2</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Medientechnik</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SbA2-,P2</a:t>
            </a:r>
            <a:endParaRPr lang="de-DE" altLang="de-DE" sz="1100" dirty="0">
              <a:solidFill>
                <a:srgbClr val="000000"/>
              </a:solidFill>
              <a:latin typeface="Arial Narrow" panose="020B0606020202030204" pitchFamily="34"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smtClean="0">
                <a:solidFill>
                  <a:srgbClr val="000000"/>
                </a:solidFill>
                <a:latin typeface="Droid Sans" charset="0"/>
              </a:rPr>
              <a:t>s16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Mathe und Simulation	K4+,4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Mathematik und Simulation	V2</a:t>
            </a:r>
          </a:p>
          <a:p>
            <a:pPr algn="just" eaLnBrk="1">
              <a:tabLst>
                <a:tab pos="1609725" algn="r"/>
              </a:tabLst>
            </a:pPr>
            <a:r>
              <a:rPr lang="de-DE" altLang="de-DE" sz="1100" dirty="0">
                <a:solidFill>
                  <a:srgbClr val="FF0000"/>
                </a:solidFill>
                <a:latin typeface="Arial Narrow" panose="020B0606020202030204" pitchFamily="34" charset="0"/>
              </a:rPr>
              <a:t>Mathematik und Simulation 	</a:t>
            </a:r>
            <a:r>
              <a:rPr lang="de-DE" altLang="de-DE" sz="1100" dirty="0" smtClean="0">
                <a:solidFill>
                  <a:srgbClr val="FF0000"/>
                </a:solidFill>
                <a:latin typeface="Arial Narrow" panose="020B0606020202030204" pitchFamily="34" charset="0"/>
              </a:rPr>
              <a:t>P1</a:t>
            </a:r>
          </a:p>
          <a:p>
            <a:pPr algn="just" eaLnBrk="1">
              <a:tabLst>
                <a:tab pos="1609725" algn="r"/>
              </a:tabLst>
            </a:pPr>
            <a:r>
              <a:rPr lang="de-DE" altLang="de-DE" sz="1100" dirty="0" smtClean="0">
                <a:solidFill>
                  <a:srgbClr val="FF0000"/>
                </a:solidFill>
                <a:latin typeface="Arial Narrow" panose="020B0606020202030204" pitchFamily="34" charset="0"/>
              </a:rPr>
              <a:t>Mathe. </a:t>
            </a:r>
            <a:r>
              <a:rPr lang="de-DE" altLang="de-DE" sz="1100" dirty="0">
                <a:solidFill>
                  <a:srgbClr val="FF0000"/>
                </a:solidFill>
                <a:latin typeface="Arial Narrow" panose="020B0606020202030204" pitchFamily="34" charset="0"/>
              </a:rPr>
              <a:t>und Simulation 	</a:t>
            </a:r>
            <a:r>
              <a:rPr lang="de-DE" altLang="de-DE" sz="1100" dirty="0" smtClean="0">
                <a:solidFill>
                  <a:srgbClr val="FF0000"/>
                </a:solidFill>
                <a:latin typeface="Arial Narrow" panose="020B0606020202030204" pitchFamily="34" charset="0"/>
              </a:rPr>
              <a:t>R2-,S1</a:t>
            </a:r>
            <a:endParaRPr lang="de-DE" altLang="de-DE" sz="1100" dirty="0">
              <a:solidFill>
                <a:srgbClr val="FF0000"/>
              </a:solidFill>
              <a:latin typeface="Arial Narrow" panose="020B0606020202030204" pitchFamily="34" charset="0"/>
            </a:endParaRPr>
          </a:p>
          <a:p>
            <a:pPr algn="just" eaLnBrk="1">
              <a:tabLst>
                <a:tab pos="1609725" algn="r"/>
              </a:tabLst>
            </a:pPr>
            <a:endParaRPr lang="de-DE" altLang="de-DE" sz="1100" dirty="0">
              <a:solidFill>
                <a:srgbClr val="FF0000"/>
              </a:solidFill>
              <a:latin typeface="Arial Narrow" panose="020B0606020202030204" pitchFamily="34"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Medienwirtschaft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a:solidFill>
                  <a:srgbClr val="000000"/>
                </a:solidFill>
                <a:latin typeface="Arial Narrow" panose="020B0606020202030204" pitchFamily="34" charset="0"/>
              </a:rPr>
              <a:t>Marketing </a:t>
            </a:r>
            <a:r>
              <a:rPr lang="de-DE" altLang="de-DE" sz="1100" dirty="0" smtClean="0">
                <a:solidFill>
                  <a:srgbClr val="000000"/>
                </a:solidFill>
                <a:latin typeface="Arial Narrow" panose="020B0606020202030204" pitchFamily="34" charset="0"/>
              </a:rPr>
              <a:t>	        V2 </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Medienökonomie	V2</a:t>
            </a:r>
            <a:endParaRPr lang="de-DE" altLang="de-DE" sz="1100" dirty="0">
              <a:solidFill>
                <a:srgbClr val="000000"/>
              </a:solidFill>
              <a:latin typeface="Arial Narrow" panose="020B0606020202030204" pitchFamily="34"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Medienkonzeption	K3+,4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User </a:t>
            </a:r>
            <a:r>
              <a:rPr lang="de-DE" altLang="de-DE" sz="1100" dirty="0" smtClean="0">
                <a:solidFill>
                  <a:srgbClr val="FF0000"/>
                </a:solidFill>
                <a:latin typeface="Arial Narrow" panose="020B0606020202030204" pitchFamily="34" charset="0"/>
              </a:rPr>
              <a:t>Experience Design	V2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000000"/>
                </a:solidFill>
                <a:latin typeface="Arial Narrow" panose="020B0606020202030204" pitchFamily="34" charset="0"/>
              </a:rPr>
              <a:t>M.k</a:t>
            </a:r>
            <a:r>
              <a:rPr lang="de-DE" altLang="de-DE" sz="1100" dirty="0" smtClean="0">
                <a:solidFill>
                  <a:srgbClr val="000000"/>
                </a:solidFill>
                <a:latin typeface="Arial Narrow" panose="020B0606020202030204" pitchFamily="34" charset="0"/>
              </a:rPr>
              <a:t>. &amp; Gestaltung	SbA3+,S2</a:t>
            </a:r>
            <a:endParaRPr lang="de-DE" altLang="de-DE" sz="1100" dirty="0">
              <a:solidFill>
                <a:srgbClr val="000000"/>
              </a:solidFill>
              <a:latin typeface="Arial Narrow" panose="020B0606020202030204" pitchFamily="34"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marL="1790700" algn="just" eaLnBrk="1">
              <a:lnSpc>
                <a:spcPct val="100000"/>
              </a:lnSpc>
              <a:tabLst>
                <a:tab pos="6905625" algn="r"/>
                <a:tab pos="8686800" algn="l"/>
              </a:tabLst>
            </a:pPr>
            <a:r>
              <a:rPr lang="de-DE" altLang="de-DE" sz="1100" u="sng" dirty="0">
                <a:solidFill>
                  <a:srgbClr val="000000"/>
                </a:solidFill>
                <a:latin typeface="Arial Narrow" panose="020B0606020202030204" pitchFamily="34" charset="0"/>
              </a:rPr>
              <a:t>Praktisches </a:t>
            </a:r>
            <a:r>
              <a:rPr lang="de-DE" altLang="de-DE" sz="1100" u="sng" dirty="0" smtClean="0">
                <a:solidFill>
                  <a:srgbClr val="000000"/>
                </a:solidFill>
                <a:latin typeface="Arial Narrow" panose="020B0606020202030204" pitchFamily="34" charset="0"/>
              </a:rPr>
              <a:t>Studiensemester	B28-</a:t>
            </a:r>
          </a:p>
          <a:p>
            <a:pPr marL="1790700" algn="just" eaLnBrk="1">
              <a:lnSpc>
                <a:spcPct val="100000"/>
              </a:lnSpc>
              <a:tabLst>
                <a:tab pos="6905625" algn="r"/>
                <a:tab pos="8686800" algn="l"/>
              </a:tabLst>
            </a:pPr>
            <a:r>
              <a:rPr lang="de-DE" altLang="de-DE" sz="1100" dirty="0" smtClean="0">
                <a:solidFill>
                  <a:srgbClr val="000000"/>
                </a:solidFill>
                <a:latin typeface="Arial Narrow" panose="020B0606020202030204" pitchFamily="34" charset="0"/>
              </a:rPr>
              <a:t>Seminar	1R-, S2</a:t>
            </a:r>
            <a:endParaRPr lang="de-DE" altLang="de-DE" sz="1100" dirty="0">
              <a:solidFill>
                <a:srgbClr val="000000"/>
              </a:solidFill>
              <a:latin typeface="Arial Narrow" panose="020B0606020202030204" pitchFamily="34" charset="0"/>
            </a:endParaRPr>
          </a:p>
        </p:txBody>
      </p:sp>
      <p:sp>
        <p:nvSpPr>
          <p:cNvPr id="13" name="Rectangle 14"/>
          <p:cNvSpPr>
            <a:spLocks noChangeArrowheads="1"/>
          </p:cNvSpPr>
          <p:nvPr/>
        </p:nvSpPr>
        <p:spPr bwMode="auto">
          <a:xfrm>
            <a:off x="358775" y="2857501"/>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a:t>
            </a:r>
            <a:r>
              <a:rPr lang="de-DE" altLang="de-DE" sz="1100" u="sng" dirty="0" smtClean="0">
                <a:solidFill>
                  <a:srgbClr val="000000"/>
                </a:solidFill>
                <a:latin typeface="Arial Narrow" panose="020B0606020202030204" pitchFamily="34" charset="0"/>
              </a:rPr>
              <a:t>1	A9+, 5</a:t>
            </a:r>
            <a:endParaRPr lang="de-DE" altLang="de-DE" sz="1100" u="sng"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a:solidFill>
                  <a:srgbClr val="000000"/>
                </a:solidFill>
                <a:latin typeface="Arial Narrow" panose="020B0606020202030204" pitchFamily="34" charset="0"/>
              </a:rPr>
              <a:t>Projektmanagement </a:t>
            </a:r>
            <a:r>
              <a:rPr lang="de-DE" altLang="de-DE" sz="1100" dirty="0" smtClean="0">
                <a:solidFill>
                  <a:srgbClr val="000000"/>
                </a:solidFill>
                <a:latin typeface="Arial Narrow" panose="020B0606020202030204" pitchFamily="34" charset="0"/>
              </a:rPr>
              <a:t> &amp; </a:t>
            </a:r>
            <a:r>
              <a:rPr lang="de-DE" altLang="de-DE" sz="1100" dirty="0" err="1" smtClean="0">
                <a:solidFill>
                  <a:srgbClr val="000000"/>
                </a:solidFill>
                <a:latin typeface="Arial Narrow" panose="020B0606020202030204" pitchFamily="34" charset="0"/>
              </a:rPr>
              <a:t>Softskills</a:t>
            </a:r>
            <a:r>
              <a:rPr lang="de-DE" altLang="de-DE" sz="1100" dirty="0">
                <a:solidFill>
                  <a:srgbClr val="000000"/>
                </a:solidFill>
                <a:latin typeface="Arial Narrow" panose="020B0606020202030204" pitchFamily="34" charset="0"/>
              </a:rPr>
              <a:t>	A2-, S2</a:t>
            </a:r>
          </a:p>
          <a:p>
            <a:pPr algn="just" eaLnBrk="1">
              <a:tabLst>
                <a:tab pos="3314700" algn="r"/>
              </a:tabLst>
            </a:pPr>
            <a:r>
              <a:rPr lang="de-DE" altLang="de-DE" sz="1100" dirty="0" smtClean="0">
                <a:solidFill>
                  <a:srgbClr val="FF0000"/>
                </a:solidFill>
                <a:latin typeface="Arial Narrow" panose="020B0606020202030204" pitchFamily="34" charset="0"/>
              </a:rPr>
              <a:t>Wissenschaftliches Arbeiten und Schreiben</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A1-</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S1</a:t>
            </a:r>
            <a:endParaRPr lang="de-DE" altLang="de-DE" sz="1100"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	S2</a:t>
            </a:r>
            <a:endParaRPr lang="de-DE" altLang="de-DE" sz="1100" dirty="0">
              <a:solidFill>
                <a:srgbClr val="000000"/>
              </a:solidFill>
              <a:latin typeface="Arial Narrow" panose="020B0606020202030204" pitchFamily="34" charset="0"/>
            </a:endParaRPr>
          </a:p>
        </p:txBody>
      </p:sp>
      <p:sp>
        <p:nvSpPr>
          <p:cNvPr id="14" name="Rectangle 15"/>
          <p:cNvSpPr>
            <a:spLocks noChangeArrowheads="1"/>
          </p:cNvSpPr>
          <p:nvPr/>
        </p:nvSpPr>
        <p:spPr bwMode="auto">
          <a:xfrm>
            <a:off x="7371159"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Graf. Datenverarbeitung	K3+,6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Datenverarbeitung</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a:t>
            </a:r>
            <a:r>
              <a:rPr lang="de-DE" altLang="de-DE" sz="1100" dirty="0" err="1">
                <a:solidFill>
                  <a:srgbClr val="000000"/>
                </a:solidFill>
                <a:latin typeface="Arial Narrow" panose="020B0606020202030204" pitchFamily="34" charset="0"/>
              </a:rPr>
              <a:t>Datenverarb</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 Ü2</a:t>
            </a:r>
          </a:p>
          <a:p>
            <a:pPr algn="just" eaLnBrk="1">
              <a:tabLst>
                <a:tab pos="1609725" algn="r"/>
              </a:tabLst>
            </a:pPr>
            <a:r>
              <a:rPr lang="de-DE" altLang="de-DE" sz="1100" i="1" dirty="0" smtClean="0">
                <a:latin typeface="Arial Narrow" panose="020B0606020202030204" pitchFamily="34" charset="0"/>
              </a:rPr>
              <a:t>Waldowski</a:t>
            </a:r>
            <a:endParaRPr lang="de-DE" altLang="de-DE" sz="1100" i="1" dirty="0">
              <a:latin typeface="Arial Narrow" panose="020B0606020202030204" pitchFamily="34" charset="0"/>
            </a:endParaRPr>
          </a:p>
        </p:txBody>
      </p:sp>
      <p:sp>
        <p:nvSpPr>
          <p:cNvPr id="16"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Verteilte Anwendungen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a:t>
            </a:r>
            <a:r>
              <a:rPr lang="de-DE" altLang="de-DE" sz="1100" dirty="0">
                <a:solidFill>
                  <a:srgbClr val="FF0000"/>
                </a:solidFill>
                <a:latin typeface="Arial Narrow" panose="020B0606020202030204" pitchFamily="34" charset="0"/>
              </a:rPr>
              <a:t>,V2</a:t>
            </a:r>
            <a:br>
              <a:rPr lang="de-DE" altLang="de-DE" sz="1100" dirty="0">
                <a:solidFill>
                  <a:srgbClr val="FF0000"/>
                </a:solidFill>
                <a:latin typeface="Arial Narrow" panose="020B0606020202030204" pitchFamily="34" charset="0"/>
              </a:rPr>
            </a:b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P2</a:t>
            </a:r>
            <a:r>
              <a:rPr lang="de-DE" altLang="de-DE" sz="1100" dirty="0">
                <a:solidFill>
                  <a:srgbClr val="FF0000"/>
                </a:solidFill>
                <a:latin typeface="Arial Narrow" panose="020B0606020202030204" pitchFamily="34" charset="0"/>
              </a:rPr>
              <a:t/>
            </a:r>
            <a:br>
              <a:rPr lang="de-DE" altLang="de-DE" sz="1100" dirty="0">
                <a:solidFill>
                  <a:srgbClr val="FF0000"/>
                </a:solidFill>
                <a:latin typeface="Arial Narrow" panose="020B0606020202030204" pitchFamily="34" charset="0"/>
              </a:rPr>
            </a:br>
            <a:r>
              <a:rPr lang="de-DE" altLang="de-DE" sz="1100" i="1" dirty="0" err="1" smtClean="0">
                <a:solidFill>
                  <a:srgbClr val="FF0000"/>
                </a:solidFill>
                <a:latin typeface="Arial Narrow" panose="020B0606020202030204" pitchFamily="34" charset="0"/>
              </a:rPr>
              <a:t>Eisenbiegler</a:t>
            </a:r>
            <a:endParaRPr lang="de-DE" altLang="de-DE" sz="1100" i="1" dirty="0">
              <a:solidFill>
                <a:srgbClr val="FF0000"/>
              </a:solidFill>
              <a:latin typeface="Arial Narrow" panose="020B0606020202030204" pitchFamily="34" charset="0"/>
            </a:endParaRPr>
          </a:p>
        </p:txBody>
      </p:sp>
      <p:sp>
        <p:nvSpPr>
          <p:cNvPr id="17" name="Rectangle 23"/>
          <p:cNvSpPr>
            <a:spLocks noChangeArrowheads="1"/>
          </p:cNvSpPr>
          <p:nvPr/>
        </p:nvSpPr>
        <p:spPr bwMode="auto">
          <a:xfrm>
            <a:off x="5616575"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Softwaredesign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Softwaredesign	V2</a:t>
            </a:r>
          </a:p>
          <a:p>
            <a:pPr algn="just" eaLnBrk="1">
              <a:tabLst>
                <a:tab pos="1609725" algn="r"/>
              </a:tabLst>
            </a:pPr>
            <a:r>
              <a:rPr lang="de-DE" altLang="de-DE" sz="1100" dirty="0">
                <a:solidFill>
                  <a:srgbClr val="FF0000"/>
                </a:solidFill>
                <a:latin typeface="Arial Narrow" panose="020B0606020202030204" pitchFamily="34" charset="0"/>
              </a:rPr>
              <a:t>Softwaredesign	</a:t>
            </a:r>
            <a:r>
              <a:rPr lang="de-DE" altLang="de-DE" sz="1100" dirty="0" smtClean="0">
                <a:solidFill>
                  <a:srgbClr val="FF0000"/>
                </a:solidFill>
                <a:latin typeface="Arial Narrow" panose="020B0606020202030204" pitchFamily="34" charset="0"/>
              </a:rPr>
              <a:t>SbA3-, P2</a:t>
            </a:r>
          </a:p>
          <a:p>
            <a:pPr algn="just" eaLnBrk="1">
              <a:tabLst>
                <a:tab pos="1609725" algn="r"/>
              </a:tabLst>
            </a:pPr>
            <a:r>
              <a:rPr lang="de-DE" altLang="de-DE" sz="1100" i="1" dirty="0" smtClean="0">
                <a:solidFill>
                  <a:srgbClr val="FF0000"/>
                </a:solidFill>
                <a:latin typeface="Arial Narrow" panose="020B0606020202030204" pitchFamily="34" charset="0"/>
              </a:rPr>
              <a:t>Müller, Dell‘Oro</a:t>
            </a:r>
          </a:p>
        </p:txBody>
      </p:sp>
      <p:sp>
        <p:nvSpPr>
          <p:cNvPr id="18" name="Rectangle 25"/>
          <p:cNvSpPr>
            <a:spLocks noChangeArrowheads="1"/>
          </p:cNvSpPr>
          <p:nvPr/>
        </p:nvSpPr>
        <p:spPr bwMode="auto">
          <a:xfrm>
            <a:off x="56165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a:cs typeface="+mn-cs"/>
              </a:rPr>
              <a:t>WPM</a:t>
            </a:r>
            <a:endParaRPr lang="de-DE" altLang="de-DE" sz="1100" u="sng" dirty="0">
              <a:solidFill>
                <a:srgbClr val="000000"/>
              </a:solidFill>
              <a:latin typeface="Arial Narrow" panose="020B0606020202030204" pitchFamily="34" charset="0"/>
            </a:endParaRPr>
          </a:p>
        </p:txBody>
      </p:sp>
      <p:sp>
        <p:nvSpPr>
          <p:cNvPr id="19" name="Rectangle 26"/>
          <p:cNvSpPr>
            <a:spLocks noChangeArrowheads="1"/>
          </p:cNvSpPr>
          <p:nvPr/>
        </p:nvSpPr>
        <p:spPr bwMode="auto">
          <a:xfrm>
            <a:off x="359966"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593850" algn="r"/>
              </a:tabLst>
            </a:pPr>
            <a:r>
              <a:rPr lang="de-DE" altLang="de-DE" sz="1100" u="sng" dirty="0" smtClean="0">
                <a:solidFill>
                  <a:srgbClr val="FF0000"/>
                </a:solidFill>
                <a:latin typeface="Arial Narrow" panose="020B0606020202030204" pitchFamily="34" charset="0"/>
              </a:rPr>
              <a:t>Fremdsprache</a:t>
            </a:r>
          </a:p>
          <a:p>
            <a:pPr algn="just" eaLnBrk="1">
              <a:lnSpc>
                <a:spcPct val="100000"/>
              </a:lnSpc>
              <a:tabLst>
                <a:tab pos="1593850" algn="r"/>
              </a:tabLst>
            </a:pPr>
            <a:r>
              <a:rPr lang="de-DE" altLang="de-DE" sz="1100" dirty="0" smtClean="0">
                <a:solidFill>
                  <a:srgbClr val="FF0000"/>
                </a:solidFill>
                <a:latin typeface="Arial Narrow" panose="020B0606020202030204" pitchFamily="34" charset="0"/>
              </a:rPr>
              <a:t>Fremdsprache	K,SbA3+,V2</a:t>
            </a:r>
          </a:p>
          <a:p>
            <a:pPr algn="just" eaLnBrk="1">
              <a:lnSpc>
                <a:spcPct val="100000"/>
              </a:lnSpc>
              <a:tabLst>
                <a:tab pos="1593850" algn="r"/>
              </a:tabLst>
            </a:pPr>
            <a:r>
              <a:rPr lang="de-DE" altLang="de-DE" sz="1100" dirty="0" smtClean="0">
                <a:solidFill>
                  <a:srgbClr val="FF0000"/>
                </a:solidFill>
                <a:latin typeface="Arial Narrow" panose="020B0606020202030204" pitchFamily="34" charset="0"/>
              </a:rPr>
              <a:t>Interkult. </a:t>
            </a:r>
            <a:r>
              <a:rPr lang="de-DE" altLang="de-DE" sz="1100" dirty="0" err="1" smtClean="0">
                <a:solidFill>
                  <a:srgbClr val="FF0000"/>
                </a:solidFill>
                <a:latin typeface="Arial Narrow" panose="020B0606020202030204" pitchFamily="34" charset="0"/>
              </a:rPr>
              <a:t>Komp</a:t>
            </a:r>
            <a:r>
              <a:rPr lang="de-DE" altLang="de-DE" sz="1100" dirty="0" smtClean="0">
                <a:solidFill>
                  <a:srgbClr val="FF0000"/>
                </a:solidFill>
                <a:latin typeface="Arial Narrow" panose="020B0606020202030204" pitchFamily="34" charset="0"/>
              </a:rPr>
              <a:t>.	K,SbA3</a:t>
            </a:r>
            <a:r>
              <a:rPr lang="de-DE" altLang="de-DE" sz="1100" dirty="0">
                <a:solidFill>
                  <a:srgbClr val="FF0000"/>
                </a:solidFill>
                <a:latin typeface="Arial Narrow" panose="020B0606020202030204" pitchFamily="34" charset="0"/>
              </a:rPr>
              <a:t>+,</a:t>
            </a:r>
            <a:r>
              <a:rPr lang="de-DE" altLang="de-DE" sz="1100" dirty="0" smtClean="0">
                <a:solidFill>
                  <a:srgbClr val="FF0000"/>
                </a:solidFill>
                <a:latin typeface="Arial Narrow" panose="020B0606020202030204" pitchFamily="34" charset="0"/>
              </a:rPr>
              <a:t>V2</a:t>
            </a:r>
            <a:endParaRPr lang="de-DE" altLang="de-DE" sz="1100" dirty="0">
              <a:solidFill>
                <a:srgbClr val="FF0000"/>
              </a:solidFill>
              <a:latin typeface="Arial Narrow" panose="020B0606020202030204" pitchFamily="34" charset="0"/>
            </a:endParaRP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panose="020B0606020202030204" pitchFamily="34" charset="0"/>
              </a:rPr>
              <a:t>WPM</a:t>
            </a: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a:solidFill>
                  <a:srgbClr val="000000"/>
                </a:solidFill>
                <a:latin typeface="Arial Narrow" panose="020B0606020202030204" pitchFamily="34" charset="0"/>
              </a:rPr>
              <a:t>WPM</a:t>
            </a:r>
          </a:p>
        </p:txBody>
      </p:sp>
      <p:sp>
        <p:nvSpPr>
          <p:cNvPr id="23" name="Rectangle 30"/>
          <p:cNvSpPr>
            <a:spLocks noChangeArrowheads="1"/>
          </p:cNvSpPr>
          <p:nvPr/>
        </p:nvSpPr>
        <p:spPr bwMode="auto">
          <a:xfrm>
            <a:off x="56165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mj-lt"/>
              </a:rPr>
              <a:t>WPM</a:t>
            </a:r>
          </a:p>
        </p:txBody>
      </p:sp>
      <p:sp>
        <p:nvSpPr>
          <p:cNvPr id="24" name="Rectangle 31"/>
          <p:cNvSpPr>
            <a:spLocks noChangeArrowheads="1"/>
          </p:cNvSpPr>
          <p:nvPr/>
        </p:nvSpPr>
        <p:spPr bwMode="auto">
          <a:xfrm>
            <a:off x="73691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solidFill>
                  <a:srgbClr val="000000"/>
                </a:solidFill>
                <a:latin typeface="Arial Narrow" panose="020B0606020202030204" pitchFamily="34" charset="0"/>
              </a:rPr>
              <a:t>WPM</a:t>
            </a:r>
            <a:endParaRPr lang="de-DE" altLang="de-DE" sz="1100" u="sng" dirty="0">
              <a:solidFill>
                <a:srgbClr val="000000"/>
              </a:solidFill>
              <a:latin typeface="Arial Narrow" panose="020B0606020202030204" pitchFamily="34" charset="0"/>
            </a:endParaRPr>
          </a:p>
        </p:txBody>
      </p:sp>
      <p:sp>
        <p:nvSpPr>
          <p:cNvPr id="25"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Seminar </a:t>
            </a:r>
            <a:r>
              <a:rPr lang="de-DE" altLang="de-DE" sz="1100" u="sng" dirty="0" smtClean="0">
                <a:solidFill>
                  <a:srgbClr val="000000"/>
                </a:solidFill>
                <a:latin typeface="Arial Narrow" panose="020B0606020202030204" pitchFamily="34" charset="0"/>
              </a:rPr>
              <a:t>MI	R6-,2</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Thesis-Seminar	S2</a:t>
            </a:r>
            <a:endParaRPr lang="de-DE" altLang="de-DE" sz="1100" dirty="0">
              <a:solidFill>
                <a:srgbClr val="000000"/>
              </a:solidFill>
              <a:latin typeface="Arial Narrow" panose="020B0606020202030204" pitchFamily="34" charset="0"/>
            </a:endParaRPr>
          </a:p>
        </p:txBody>
      </p:sp>
      <p:sp>
        <p:nvSpPr>
          <p:cNvPr id="26" name="Rectangle 33"/>
          <p:cNvSpPr>
            <a:spLocks noChangeArrowheads="1"/>
          </p:cNvSpPr>
          <p:nvPr/>
        </p:nvSpPr>
        <p:spPr bwMode="auto">
          <a:xfrm>
            <a:off x="359966" y="554435"/>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smtClean="0">
                <a:solidFill>
                  <a:srgbClr val="000000"/>
                </a:solidFill>
                <a:latin typeface="Arial Narrow" panose="020B0606020202030204" pitchFamily="34" charset="0"/>
              </a:rPr>
              <a:t>Thesis	T12+</a:t>
            </a:r>
            <a:endParaRPr lang="de-DE" altLang="de-DE" sz="1100" u="sng" dirty="0">
              <a:solidFill>
                <a:srgbClr val="000000"/>
              </a:solidFill>
              <a:latin typeface="Arial Narrow" panose="020B0606020202030204" pitchFamily="34" charset="0"/>
            </a:endParaRP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a:t>
            </a:r>
            <a:r>
              <a:rPr lang="de-DE" altLang="de-DE" sz="1100" u="sng" dirty="0" smtClean="0">
                <a:solidFill>
                  <a:srgbClr val="000000"/>
                </a:solidFill>
                <a:latin typeface="Arial Narrow" panose="020B0606020202030204" pitchFamily="34" charset="0"/>
              </a:rPr>
              <a:t>2	A12+, 2</a:t>
            </a:r>
            <a:endParaRPr lang="de-DE" altLang="de-DE" sz="1100" u="sng"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a:t>
            </a:r>
            <a:r>
              <a:rPr lang="de-DE" altLang="de-DE" sz="1100" dirty="0">
                <a:solidFill>
                  <a:srgbClr val="000000"/>
                </a:solidFill>
                <a:latin typeface="Arial Narrow" panose="020B0606020202030204" pitchFamily="34" charset="0"/>
              </a:rPr>
              <a:t>	S2</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Computergrafik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Computergrafik	V2</a:t>
            </a:r>
          </a:p>
          <a:p>
            <a:pPr algn="just" eaLnBrk="1">
              <a:tabLst>
                <a:tab pos="1609725" algn="r"/>
              </a:tabLst>
            </a:pPr>
            <a:r>
              <a:rPr lang="de-DE" altLang="de-DE" sz="1100" dirty="0">
                <a:solidFill>
                  <a:srgbClr val="FF0000"/>
                </a:solidFill>
                <a:latin typeface="Arial Narrow" panose="020B0606020202030204" pitchFamily="34" charset="0"/>
              </a:rPr>
              <a:t>Computergrafik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„Mensch-Maschine-Interaktion“ zusammen mit „Informatik“ als siebtes Pflichtmodul</a:t>
            </a:r>
          </a:p>
          <a:p>
            <a:pPr marL="171450" indent="-171450" eaLnBrk="1">
              <a:lnSpc>
                <a:spcPct val="100000"/>
              </a:lnSpc>
              <a:buFontTx/>
              <a:buChar char="-"/>
            </a:pPr>
            <a:r>
              <a:rPr lang="de-DE" altLang="de-DE" sz="1000" dirty="0" smtClean="0">
                <a:solidFill>
                  <a:srgbClr val="000000"/>
                </a:solidFill>
                <a:latin typeface="Droid Sans" charset="0"/>
              </a:rPr>
              <a:t>Digitale Medienproduktion ins sechste Semester verlegt, abgestimmt mit Hottong/Müller</a:t>
            </a:r>
          </a:p>
          <a:p>
            <a:pPr marL="171450" indent="-171450" eaLnBrk="1">
              <a:lnSpc>
                <a:spcPct val="100000"/>
              </a:lnSpc>
              <a:buFontTx/>
              <a:buChar char="-"/>
            </a:pPr>
            <a:r>
              <a:rPr lang="de-DE" altLang="de-DE" sz="1000" dirty="0" smtClean="0">
                <a:solidFill>
                  <a:srgbClr val="000000"/>
                </a:solidFill>
                <a:latin typeface="Droid Sans" charset="0"/>
              </a:rPr>
              <a:t>„Grundlagen Informatik“ bei „Allgemeine BWL“ entfernt</a:t>
            </a:r>
          </a:p>
          <a:p>
            <a:pPr marL="171450" indent="-171450" eaLnBrk="1">
              <a:lnSpc>
                <a:spcPct val="100000"/>
              </a:lnSpc>
              <a:buFontTx/>
              <a:buChar char="-"/>
            </a:pPr>
            <a:r>
              <a:rPr lang="de-DE" altLang="de-DE" sz="1000" dirty="0" smtClean="0">
                <a:solidFill>
                  <a:srgbClr val="000000"/>
                </a:solidFill>
                <a:latin typeface="Droid Sans" charset="0"/>
              </a:rPr>
              <a:t>Projektstudium konsistent ausgezeichnet</a:t>
            </a:r>
          </a:p>
          <a:p>
            <a:pPr marL="171450" indent="-171450" eaLnBrk="1">
              <a:lnSpc>
                <a:spcPct val="100000"/>
              </a:lnSpc>
              <a:buFontTx/>
              <a:buChar char="-"/>
            </a:pPr>
            <a:r>
              <a:rPr lang="de-DE" altLang="de-DE" sz="1000" dirty="0" smtClean="0">
                <a:solidFill>
                  <a:srgbClr val="000000"/>
                </a:solidFill>
                <a:latin typeface="Droid Sans" charset="0"/>
              </a:rPr>
              <a:t>„Mathematik und Mechanik“ umbenannt in „Mathematik und Simulation“, Referat als 2ECTS Studienleistung im Seminar</a:t>
            </a:r>
          </a:p>
          <a:p>
            <a:pPr marL="171450" indent="-171450" eaLnBrk="1">
              <a:lnSpc>
                <a:spcPct val="100000"/>
              </a:lnSpc>
              <a:buFontTx/>
              <a:buChar char="-"/>
            </a:pPr>
            <a:endParaRPr lang="de-DE" altLang="de-DE" sz="1000" dirty="0" smtClean="0">
              <a:solidFill>
                <a:srgbClr val="000000"/>
              </a:solidFill>
              <a:latin typeface="Droid Sans" charset="0"/>
            </a:endParaRPr>
          </a:p>
          <a:p>
            <a:pPr marL="171450" indent="-171450" eaLnBrk="1">
              <a:lnSpc>
                <a:spcPct val="100000"/>
              </a:lnSpc>
              <a:buFontTx/>
              <a:buChar char="-"/>
            </a:pPr>
            <a:endParaRPr lang="de-DE" altLang="de-DE" sz="1000" dirty="0">
              <a:solidFill>
                <a:srgbClr val="000000"/>
              </a:solidFill>
              <a:latin typeface="Droid Sans" charset="0"/>
            </a:endParaRPr>
          </a:p>
        </p:txBody>
      </p:sp>
      <p:sp>
        <p:nvSpPr>
          <p:cNvPr id="30" name="Rectangle 17"/>
          <p:cNvSpPr>
            <a:spLocks noChangeArrowheads="1"/>
          </p:cNvSpPr>
          <p:nvPr/>
        </p:nvSpPr>
        <p:spPr bwMode="auto">
          <a:xfrm>
            <a:off x="38639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solidFill>
                  <a:srgbClr val="FF0000"/>
                </a:solidFill>
                <a:latin typeface="Arial Narrow" panose="020B0606020202030204" pitchFamily="34" charset="0"/>
              </a:rPr>
              <a:t>Digi</a:t>
            </a:r>
            <a:r>
              <a:rPr lang="de-DE" altLang="de-DE" sz="1100" u="sng" dirty="0" smtClean="0">
                <a:solidFill>
                  <a:srgbClr val="FF0000"/>
                </a:solidFill>
                <a:latin typeface="Arial Narrow" panose="020B0606020202030204" pitchFamily="34" charset="0"/>
              </a:rPr>
              <a:t>. Medienproduktion	K2+,4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Digitale AV-Technik	V2</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 </a:t>
            </a:r>
            <a:r>
              <a:rPr lang="de-DE" altLang="de-DE" sz="1100" dirty="0" err="1" smtClean="0">
                <a:solidFill>
                  <a:srgbClr val="FF0000"/>
                </a:solidFill>
                <a:latin typeface="Arial Narrow" panose="020B0606020202030204" pitchFamily="34" charset="0"/>
              </a:rPr>
              <a:t>Medienprod</a:t>
            </a:r>
            <a:r>
              <a:rPr lang="de-DE" altLang="de-DE" sz="1100" dirty="0" smtClean="0">
                <a:solidFill>
                  <a:srgbClr val="FF0000"/>
                </a:solidFill>
                <a:latin typeface="Arial Narrow" panose="020B0606020202030204" pitchFamily="34" charset="0"/>
              </a:rPr>
              <a:t>. 	SbA4+,S2</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Hottong, Müller, Garcia</a:t>
            </a:r>
            <a:endParaRPr lang="de-DE" altLang="de-DE" sz="1100" i="1" dirty="0">
              <a:solidFill>
                <a:srgbClr val="FF0000"/>
              </a:solidFill>
              <a:latin typeface="Arial Narrow" panose="020B0606020202030204" pitchFamily="34" charset="0"/>
            </a:endParaRPr>
          </a:p>
        </p:txBody>
      </p:sp>
      <p:sp>
        <p:nvSpPr>
          <p:cNvPr id="31" name="Rectangle 17"/>
          <p:cNvSpPr>
            <a:spLocks noChangeArrowheads="1"/>
          </p:cNvSpPr>
          <p:nvPr/>
        </p:nvSpPr>
        <p:spPr bwMode="auto">
          <a:xfrm>
            <a:off x="2112566" y="1310879"/>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IT- &amp; </a:t>
            </a:r>
            <a:r>
              <a:rPr lang="de-DE" altLang="de-DE" sz="1100" u="sng" dirty="0" err="1" smtClean="0">
                <a:solidFill>
                  <a:srgbClr val="FF0000"/>
                </a:solidFill>
                <a:latin typeface="Arial Narrow" panose="020B0606020202030204" pitchFamily="34" charset="0"/>
              </a:rPr>
              <a:t>Med.Prod.Manag</a:t>
            </a:r>
            <a:r>
              <a:rPr lang="de-DE" altLang="de-DE" sz="1100" u="sng" dirty="0" smtClean="0">
                <a:solidFill>
                  <a:srgbClr val="FF0000"/>
                </a:solidFill>
                <a:latin typeface="Arial Narrow" panose="020B0606020202030204" pitchFamily="34" charset="0"/>
              </a:rPr>
              <a:t>.	K6+,6</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IT- &amp; Online-</a:t>
            </a:r>
            <a:r>
              <a:rPr lang="de-DE" altLang="de-DE" sz="1100" dirty="0" err="1" smtClean="0">
                <a:solidFill>
                  <a:srgbClr val="FF0000"/>
                </a:solidFill>
                <a:latin typeface="Arial Narrow" panose="020B0606020202030204" pitchFamily="34" charset="0"/>
              </a:rPr>
              <a:t>Prod.Manag</a:t>
            </a:r>
            <a:r>
              <a:rPr lang="de-DE" altLang="de-DE" sz="1100" dirty="0" smtClean="0">
                <a:solidFill>
                  <a:srgbClr val="FF0000"/>
                </a:solidFill>
                <a:latin typeface="Arial Narrow" panose="020B0606020202030204" pitchFamily="34" charset="0"/>
              </a:rPr>
              <a:t>. 	V3</a:t>
            </a:r>
          </a:p>
          <a:p>
            <a:pPr algn="just" eaLnBrk="1">
              <a:lnSpc>
                <a:spcPct val="100000"/>
              </a:lnSpc>
              <a:tabLst>
                <a:tab pos="1609725" algn="r"/>
              </a:tabLst>
            </a:pPr>
            <a:r>
              <a:rPr lang="de-DE" altLang="de-DE" sz="1100" dirty="0" err="1" smtClean="0">
                <a:solidFill>
                  <a:srgbClr val="FF0000"/>
                </a:solidFill>
                <a:latin typeface="Arial Narrow" panose="020B0606020202030204" pitchFamily="34" charset="0"/>
              </a:rPr>
              <a:t>Manag</a:t>
            </a:r>
            <a:r>
              <a:rPr lang="de-DE" altLang="de-DE" sz="1100" dirty="0" smtClean="0">
                <a:solidFill>
                  <a:srgbClr val="FF0000"/>
                </a:solidFill>
                <a:latin typeface="Arial Narrow" panose="020B0606020202030204" pitchFamily="34" charset="0"/>
              </a:rPr>
              <a:t>. v. Medienprodukten	V3</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w16</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w17</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a:lnSpc>
                <a:spcPct val="100000"/>
              </a:lnSpc>
              <a:tabLst>
                <a:tab pos="1609725" algn="r"/>
              </a:tabLst>
              <a:defRPr/>
            </a:pPr>
            <a:r>
              <a:rPr lang="de-DE" altLang="de-DE" sz="1100" u="sng" dirty="0" smtClean="0">
                <a:solidFill>
                  <a:srgbClr val="000000"/>
                </a:solidFill>
                <a:latin typeface="Arial Narrow" panose="020B0606020202030204" pitchFamily="34" charset="0"/>
              </a:rPr>
              <a:t>Programmierung	K3+,4</a:t>
            </a:r>
            <a:endParaRPr lang="de-DE" altLang="de-DE" sz="1100" u="sng" dirty="0">
              <a:solidFill>
                <a:srgbClr val="000000"/>
              </a:solidFill>
              <a:latin typeface="Arial Narrow" panose="020B0606020202030204" pitchFamily="34" charset="0"/>
            </a:endParaRP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V2</a:t>
            </a: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SbA3-,P2</a:t>
            </a:r>
            <a:endParaRPr lang="de-DE" altLang="de-DE" sz="1100" dirty="0">
              <a:solidFill>
                <a:srgbClr val="000000"/>
              </a:solidFill>
              <a:latin typeface="Arial Narrow" panose="020B0606020202030204" pitchFamily="34" charset="0"/>
            </a:endParaRP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just" eaLnBrk="1">
              <a:tabLst>
                <a:tab pos="1609725" algn="r"/>
              </a:tabLst>
              <a:defRPr/>
            </a:pPr>
            <a:r>
              <a:rPr lang="de-DE" altLang="de-DE" sz="1100" u="sng" dirty="0" err="1" smtClean="0">
                <a:solidFill>
                  <a:srgbClr val="000000"/>
                </a:solidFill>
                <a:latin typeface="Arial Narrow" panose="020B0606020202030204" pitchFamily="34" charset="0"/>
                <a:cs typeface="+mn-cs"/>
              </a:rPr>
              <a:t>Grundl</a:t>
            </a:r>
            <a:r>
              <a:rPr lang="de-DE" altLang="de-DE" sz="1100" u="sng" dirty="0" smtClean="0">
                <a:solidFill>
                  <a:srgbClr val="000000"/>
                </a:solidFill>
                <a:latin typeface="Arial Narrow" panose="020B0606020202030204" pitchFamily="34" charset="0"/>
                <a:cs typeface="+mn-cs"/>
              </a:rPr>
              <a:t>. </a:t>
            </a:r>
            <a:r>
              <a:rPr lang="de-DE" altLang="de-DE" sz="1100" u="sng" dirty="0" err="1" smtClean="0">
                <a:solidFill>
                  <a:srgbClr val="000000"/>
                </a:solidFill>
                <a:latin typeface="Arial Narrow" panose="020B0606020202030204" pitchFamily="34" charset="0"/>
                <a:cs typeface="+mn-cs"/>
              </a:rPr>
              <a:t>interakt</a:t>
            </a:r>
            <a:r>
              <a:rPr lang="de-DE" altLang="de-DE" sz="1100" u="sng" dirty="0" smtClean="0">
                <a:solidFill>
                  <a:srgbClr val="000000"/>
                </a:solidFill>
                <a:latin typeface="Arial Narrow" panose="020B0606020202030204" pitchFamily="34" charset="0"/>
                <a:cs typeface="+mn-cs"/>
              </a:rPr>
              <a:t>. Systeme	K3+,4</a:t>
            </a:r>
            <a:endParaRPr lang="de-DE" altLang="de-DE" sz="1100" u="sng" dirty="0">
              <a:solidFill>
                <a:srgbClr val="000000"/>
              </a:solidFill>
              <a:latin typeface="Arial Narrow" panose="020B0606020202030204" pitchFamily="34" charset="0"/>
              <a:cs typeface="+mn-cs"/>
            </a:endParaRPr>
          </a:p>
          <a:p>
            <a:pPr lvl="0"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a:t>
            </a:r>
            <a:r>
              <a:rPr lang="de-DE" altLang="de-DE" sz="1100" dirty="0">
                <a:solidFill>
                  <a:srgbClr val="000000"/>
                </a:solidFill>
                <a:latin typeface="Arial Narrow" panose="020B0606020202030204" pitchFamily="34" charset="0"/>
              </a:rPr>
              <a:t>Systeme	V2</a:t>
            </a:r>
          </a:p>
          <a:p>
            <a:pPr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Systeme</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SbA3-,P2</a:t>
            </a:r>
            <a:endParaRPr lang="de-DE" altLang="de-DE" sz="1100" dirty="0">
              <a:solidFill>
                <a:srgbClr val="000000"/>
              </a:solidFill>
              <a:latin typeface="Arial Narrow" panose="020B0606020202030204" pitchFamily="34" charset="0"/>
            </a:endParaRPr>
          </a:p>
        </p:txBody>
      </p:sp>
      <p:sp>
        <p:nvSpPr>
          <p:cNvPr id="42" name="Rectangle 17"/>
          <p:cNvSpPr>
            <a:spLocks noChangeArrowheads="1"/>
          </p:cNvSpPr>
          <p:nvPr/>
        </p:nvSpPr>
        <p:spPr bwMode="auto">
          <a:xfrm>
            <a:off x="3863644"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Informatik / MMI	4</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Mensch-Maschine-</a:t>
            </a:r>
            <a:r>
              <a:rPr lang="de-DE" altLang="de-DE" sz="1100" dirty="0" err="1" smtClean="0">
                <a:solidFill>
                  <a:srgbClr val="FF0000"/>
                </a:solidFill>
                <a:latin typeface="Arial Narrow" panose="020B0606020202030204" pitchFamily="34" charset="0"/>
              </a:rPr>
              <a:t>Ix</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M3+, V2</a:t>
            </a:r>
            <a:endParaRPr lang="de-DE" altLang="de-DE" sz="1100" dirty="0">
              <a:solidFill>
                <a:srgbClr val="FF0000"/>
              </a:solidFill>
              <a:latin typeface="Arial Narrow" panose="020B0606020202030204" pitchFamily="34" charset="0"/>
            </a:endParaRPr>
          </a:p>
          <a:p>
            <a:pPr algn="just" eaLnBrk="1">
              <a:tabLst>
                <a:tab pos="1609725" algn="r"/>
              </a:tabLst>
            </a:pPr>
            <a:r>
              <a:rPr lang="de-DE" altLang="de-DE" sz="1100" dirty="0" smtClean="0">
                <a:solidFill>
                  <a:srgbClr val="FF0000"/>
                </a:solidFill>
                <a:latin typeface="Arial Narrow" panose="020B0606020202030204" pitchFamily="34" charset="0"/>
              </a:rPr>
              <a:t>Informatik.</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V2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Wölfel, </a:t>
            </a:r>
            <a:r>
              <a:rPr lang="de-DE" altLang="de-DE" sz="1100" i="1" dirty="0" err="1" smtClean="0">
                <a:solidFill>
                  <a:srgbClr val="FF0000"/>
                </a:solidFill>
                <a:latin typeface="Arial Narrow" panose="020B0606020202030204" pitchFamily="34" charset="0"/>
              </a:rPr>
              <a:t>Eisenbiegler</a:t>
            </a:r>
            <a:endParaRPr lang="de-DE" altLang="de-DE" sz="1100" i="1" dirty="0">
              <a:solidFill>
                <a:srgbClr val="FF0000"/>
              </a:solidFill>
              <a:latin typeface="Arial Narrow" panose="020B0606020202030204" pitchFamily="34" charset="0"/>
            </a:endParaRPr>
          </a:p>
        </p:txBody>
      </p:sp>
      <p:sp>
        <p:nvSpPr>
          <p:cNvPr id="43" name="Rectangle 17"/>
          <p:cNvSpPr>
            <a:spLocks noChangeArrowheads="1"/>
          </p:cNvSpPr>
          <p:nvPr/>
        </p:nvSpPr>
        <p:spPr bwMode="auto">
          <a:xfrm>
            <a:off x="56165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FF0000"/>
                </a:solidFill>
                <a:latin typeface="Arial Narrow" panose="020B0606020202030204" pitchFamily="34" charset="0"/>
              </a:rPr>
              <a:t>Kommunikationssysteme</a:t>
            </a:r>
            <a:r>
              <a:rPr lang="de-DE" altLang="de-DE" sz="1100" u="sng" dirty="0" smtClean="0">
                <a:solidFill>
                  <a:srgbClr val="FF0000"/>
                </a:solidFill>
                <a:latin typeface="Arial Narrow" panose="020B0606020202030204" pitchFamily="34" charset="0"/>
              </a:rPr>
              <a:t>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Kommunikationssysteme	V2</a:t>
            </a:r>
          </a:p>
          <a:p>
            <a:pPr algn="just" eaLnBrk="1">
              <a:tabLst>
                <a:tab pos="1609725" algn="r"/>
              </a:tabLst>
            </a:pPr>
            <a:r>
              <a:rPr lang="de-DE" altLang="de-DE" sz="1100" dirty="0" err="1" smtClean="0">
                <a:solidFill>
                  <a:srgbClr val="FF0000"/>
                </a:solidFill>
                <a:latin typeface="Arial Narrow" panose="020B0606020202030204" pitchFamily="34" charset="0"/>
              </a:rPr>
              <a:t>Kommunikationssys</a:t>
            </a:r>
            <a:r>
              <a:rPr lang="de-DE" altLang="de-DE" sz="1100" dirty="0" smtClean="0">
                <a:solidFill>
                  <a:srgbClr val="FF0000"/>
                </a:solidFill>
                <a:latin typeface="Arial Narrow" panose="020B0606020202030204" pitchFamily="34" charset="0"/>
              </a:rPr>
              <a:t>.</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Anders</a:t>
            </a:r>
            <a:endParaRPr lang="de-DE" altLang="de-DE" sz="1100" i="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7823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a:solidFill>
                  <a:srgbClr val="FF0000"/>
                </a:solidFill>
                <a:latin typeface="Droid Sans" charset="0"/>
              </a:rPr>
              <a:t>Empfehlung der </a:t>
            </a:r>
            <a:r>
              <a:rPr lang="de-DE" altLang="de-DE" dirty="0" err="1">
                <a:solidFill>
                  <a:srgbClr val="FF0000"/>
                </a:solidFill>
                <a:latin typeface="Droid Sans" charset="0"/>
              </a:rPr>
              <a:t>Stuko</a:t>
            </a:r>
            <a:r>
              <a:rPr lang="de-DE" altLang="de-DE" dirty="0">
                <a:solidFill>
                  <a:srgbClr val="FF0000"/>
                </a:solidFill>
                <a:latin typeface="Droid Sans" charset="0"/>
              </a:rPr>
              <a:t>-MIB 18.11.2015</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tabLst>
                <a:tab pos="1609725" algn="r"/>
              </a:tabLst>
            </a:pPr>
            <a:r>
              <a:rPr lang="de-DE" altLang="de-DE" sz="1100" u="sng" dirty="0" smtClean="0">
                <a:solidFill>
                  <a:srgbClr val="000000"/>
                </a:solidFill>
                <a:latin typeface="Arial Narrow" panose="020B0606020202030204" pitchFamily="34" charset="0"/>
              </a:rPr>
              <a:t>MINT-Grundlagen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Mathe in Medien &amp;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br>
              <a:rPr lang="de-DE" altLang="de-DE" sz="1100" dirty="0" smtClean="0">
                <a:solidFill>
                  <a:srgbClr val="000000"/>
                </a:solidFill>
                <a:latin typeface="Arial Narrow" panose="020B0606020202030204" pitchFamily="34" charset="0"/>
              </a:rPr>
            </a:br>
            <a:r>
              <a:rPr lang="de-DE" altLang="de-DE" sz="1100" dirty="0">
                <a:solidFill>
                  <a:srgbClr val="000000"/>
                </a:solidFill>
                <a:latin typeface="Arial Narrow" panose="020B0606020202030204" pitchFamily="34" charset="0"/>
              </a:rPr>
              <a:t>Physik </a:t>
            </a:r>
            <a:r>
              <a:rPr lang="de-DE" altLang="de-DE" sz="1100" dirty="0" smtClean="0">
                <a:solidFill>
                  <a:srgbClr val="000000"/>
                </a:solidFill>
                <a:latin typeface="Arial Narrow" panose="020B0606020202030204" pitchFamily="34" charset="0"/>
              </a:rPr>
              <a:t>in </a:t>
            </a:r>
            <a:r>
              <a:rPr lang="de-DE" altLang="de-DE" sz="1100" dirty="0">
                <a:solidFill>
                  <a:srgbClr val="000000"/>
                </a:solidFill>
                <a:latin typeface="Arial Narrow" panose="020B0606020202030204" pitchFamily="34" charset="0"/>
              </a:rPr>
              <a:t>Medien </a:t>
            </a:r>
            <a:r>
              <a:rPr lang="de-DE" altLang="de-DE" sz="1100" dirty="0" smtClean="0">
                <a:solidFill>
                  <a:srgbClr val="000000"/>
                </a:solidFill>
                <a:latin typeface="Arial Narrow" panose="020B0606020202030204" pitchFamily="34" charset="0"/>
              </a:rPr>
              <a:t>&amp; </a:t>
            </a:r>
            <a:r>
              <a:rPr lang="de-DE" altLang="de-DE" sz="1100" dirty="0" err="1" smtClean="0">
                <a:solidFill>
                  <a:srgbClr val="000000"/>
                </a:solidFill>
                <a:latin typeface="Arial Narrow" panose="020B0606020202030204" pitchFamily="34" charset="0"/>
              </a:rPr>
              <a:t>Inform</a:t>
            </a:r>
            <a:r>
              <a:rPr lang="de-DE" altLang="de-DE" sz="1100" dirty="0" smtClean="0">
                <a:solidFill>
                  <a:srgbClr val="000000"/>
                </a:solidFill>
                <a:latin typeface="Arial Narrow" panose="020B0606020202030204" pitchFamily="34" charset="0"/>
              </a:rPr>
              <a:t>.	V2</a:t>
            </a:r>
            <a:endParaRPr lang="de-DE" altLang="de-DE" sz="1100" dirty="0">
              <a:solidFill>
                <a:srgbClr val="000000"/>
              </a:solidFill>
              <a:latin typeface="Arial Narrow" panose="020B0606020202030204" pitchFamily="34"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Allgemeine BWL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Allgemeine BWL</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endParaRPr lang="de-DE" altLang="de-DE" sz="1100" dirty="0">
              <a:solidFill>
                <a:srgbClr val="FF0000"/>
              </a:solidFill>
              <a:latin typeface="Arial Narrow" panose="020B0606020202030204" pitchFamily="34"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Mediengestaltung </a:t>
            </a:r>
            <a:r>
              <a:rPr lang="de-DE" altLang="de-DE" sz="1100" u="sng" dirty="0" smtClean="0">
                <a:solidFill>
                  <a:srgbClr val="000000"/>
                </a:solidFill>
                <a:latin typeface="Arial Narrow" panose="020B0606020202030204" pitchFamily="34" charset="0"/>
              </a:rPr>
              <a:t>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Mediengestaltung	V2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Mediengestaltung	</a:t>
            </a:r>
            <a:r>
              <a:rPr lang="de-DE" altLang="de-DE" sz="1100" dirty="0">
                <a:solidFill>
                  <a:srgbClr val="000000"/>
                </a:solidFill>
                <a:latin typeface="Arial Narrow" panose="020B0606020202030204" pitchFamily="34" charset="0"/>
              </a:rPr>
              <a:t> SbA2-</a:t>
            </a:r>
            <a:r>
              <a:rPr lang="de-DE" altLang="de-DE" sz="1100" dirty="0" smtClean="0">
                <a:solidFill>
                  <a:srgbClr val="000000"/>
                </a:solidFill>
                <a:latin typeface="Arial Narrow" panose="020B0606020202030204" pitchFamily="34" charset="0"/>
              </a:rPr>
              <a:t>,P2</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Medienpsychologie	V2</a:t>
            </a:r>
            <a:endParaRPr lang="de-DE" altLang="de-DE" sz="1100" dirty="0">
              <a:solidFill>
                <a:srgbClr val="000000"/>
              </a:solidFill>
              <a:latin typeface="Arial Narrow" panose="020B0606020202030204" pitchFamily="34"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Medientechnik	K4+,6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Audiotechnik    V2 Videotechnik </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V2</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Medientechnik</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SbA2-,P2</a:t>
            </a:r>
            <a:endParaRPr lang="de-DE" altLang="de-DE" sz="1100" dirty="0">
              <a:solidFill>
                <a:srgbClr val="000000"/>
              </a:solidFill>
              <a:latin typeface="Arial Narrow" panose="020B0606020202030204" pitchFamily="34"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Mathe und Simulation	K4+,4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Mathematik und Simulation	V2</a:t>
            </a:r>
          </a:p>
          <a:p>
            <a:pPr algn="just" eaLnBrk="1">
              <a:tabLst>
                <a:tab pos="1609725" algn="r"/>
              </a:tabLst>
            </a:pPr>
            <a:r>
              <a:rPr lang="de-DE" altLang="de-DE" sz="1100" dirty="0">
                <a:solidFill>
                  <a:srgbClr val="FF0000"/>
                </a:solidFill>
                <a:latin typeface="Arial Narrow" panose="020B0606020202030204" pitchFamily="34" charset="0"/>
              </a:rPr>
              <a:t>Mathematik und Simulation 	</a:t>
            </a:r>
            <a:r>
              <a:rPr lang="de-DE" altLang="de-DE" sz="1100" dirty="0" smtClean="0">
                <a:solidFill>
                  <a:srgbClr val="FF0000"/>
                </a:solidFill>
                <a:latin typeface="Arial Narrow" panose="020B0606020202030204" pitchFamily="34" charset="0"/>
              </a:rPr>
              <a:t>P1</a:t>
            </a:r>
          </a:p>
          <a:p>
            <a:pPr algn="just" eaLnBrk="1">
              <a:tabLst>
                <a:tab pos="1609725" algn="r"/>
              </a:tabLst>
            </a:pPr>
            <a:r>
              <a:rPr lang="de-DE" altLang="de-DE" sz="1100" dirty="0" smtClean="0">
                <a:solidFill>
                  <a:srgbClr val="FF0000"/>
                </a:solidFill>
                <a:latin typeface="Arial Narrow" panose="020B0606020202030204" pitchFamily="34" charset="0"/>
              </a:rPr>
              <a:t>Mathe. </a:t>
            </a:r>
            <a:r>
              <a:rPr lang="de-DE" altLang="de-DE" sz="1100" dirty="0">
                <a:solidFill>
                  <a:srgbClr val="FF0000"/>
                </a:solidFill>
                <a:latin typeface="Arial Narrow" panose="020B0606020202030204" pitchFamily="34" charset="0"/>
              </a:rPr>
              <a:t>und Simulation 	</a:t>
            </a:r>
            <a:r>
              <a:rPr lang="de-DE" altLang="de-DE" sz="1100" dirty="0" smtClean="0">
                <a:solidFill>
                  <a:srgbClr val="FF0000"/>
                </a:solidFill>
                <a:latin typeface="Arial Narrow" panose="020B0606020202030204" pitchFamily="34" charset="0"/>
              </a:rPr>
              <a:t>R2-,S1</a:t>
            </a:r>
            <a:endParaRPr lang="de-DE" altLang="de-DE" sz="1100" dirty="0">
              <a:solidFill>
                <a:srgbClr val="FF0000"/>
              </a:solidFill>
              <a:latin typeface="Arial Narrow" panose="020B0606020202030204" pitchFamily="34" charset="0"/>
            </a:endParaRPr>
          </a:p>
          <a:p>
            <a:pPr algn="just" eaLnBrk="1">
              <a:tabLst>
                <a:tab pos="1609725" algn="r"/>
              </a:tabLst>
            </a:pPr>
            <a:endParaRPr lang="de-DE" altLang="de-DE" sz="1100" dirty="0">
              <a:solidFill>
                <a:srgbClr val="FF0000"/>
              </a:solidFill>
              <a:latin typeface="Arial Narrow" panose="020B0606020202030204" pitchFamily="34"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Medienwirtschaft	K6+,4</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a:solidFill>
                  <a:srgbClr val="000000"/>
                </a:solidFill>
                <a:latin typeface="Arial Narrow" panose="020B0606020202030204" pitchFamily="34" charset="0"/>
              </a:rPr>
              <a:t>Marketing </a:t>
            </a:r>
            <a:r>
              <a:rPr lang="de-DE" altLang="de-DE" sz="1100" dirty="0" smtClean="0">
                <a:solidFill>
                  <a:srgbClr val="000000"/>
                </a:solidFill>
                <a:latin typeface="Arial Narrow" panose="020B0606020202030204" pitchFamily="34" charset="0"/>
              </a:rPr>
              <a:t>	        V2 </a:t>
            </a:r>
            <a:endParaRPr lang="de-DE" altLang="de-DE" sz="1100"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Medienökonomie	V2</a:t>
            </a:r>
            <a:endParaRPr lang="de-DE" altLang="de-DE" sz="1100" dirty="0">
              <a:solidFill>
                <a:srgbClr val="000000"/>
              </a:solidFill>
              <a:latin typeface="Arial Narrow" panose="020B0606020202030204" pitchFamily="34"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User Experience Design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FF0000"/>
                </a:solidFill>
                <a:latin typeface="Arial Narrow" panose="020B0606020202030204" pitchFamily="34" charset="0"/>
              </a:rPr>
              <a:t>UxD</a:t>
            </a:r>
            <a:r>
              <a:rPr lang="de-DE" altLang="de-DE" sz="1100" dirty="0" smtClean="0">
                <a:solidFill>
                  <a:srgbClr val="FF0000"/>
                </a:solidFill>
                <a:latin typeface="Arial Narrow" panose="020B0606020202030204" pitchFamily="34" charset="0"/>
              </a:rPr>
              <a:t>	V2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err="1" smtClean="0">
                <a:solidFill>
                  <a:srgbClr val="FF0000"/>
                </a:solidFill>
                <a:latin typeface="Arial Narrow" panose="020B0606020202030204" pitchFamily="34" charset="0"/>
              </a:rPr>
              <a:t>UxD</a:t>
            </a:r>
            <a:r>
              <a:rPr lang="de-DE" altLang="de-DE" sz="1100" dirty="0" smtClean="0">
                <a:solidFill>
                  <a:srgbClr val="FF0000"/>
                </a:solidFill>
                <a:latin typeface="Arial Narrow" panose="020B0606020202030204" pitchFamily="34" charset="0"/>
              </a:rPr>
              <a:t>	SbA3+,S2</a:t>
            </a:r>
            <a:endParaRPr lang="de-DE" altLang="de-DE" sz="1100" dirty="0">
              <a:solidFill>
                <a:srgbClr val="FF0000"/>
              </a:solidFill>
              <a:latin typeface="Arial Narrow" panose="020B0606020202030204" pitchFamily="34"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marL="1790700" algn="just" eaLnBrk="1">
              <a:lnSpc>
                <a:spcPct val="100000"/>
              </a:lnSpc>
              <a:tabLst>
                <a:tab pos="6905625" algn="r"/>
                <a:tab pos="8686800" algn="l"/>
              </a:tabLst>
            </a:pPr>
            <a:r>
              <a:rPr lang="de-DE" altLang="de-DE" sz="1100" u="sng" dirty="0">
                <a:solidFill>
                  <a:srgbClr val="000000"/>
                </a:solidFill>
                <a:latin typeface="Arial Narrow" panose="020B0606020202030204" pitchFamily="34" charset="0"/>
              </a:rPr>
              <a:t>Praktisches </a:t>
            </a:r>
            <a:r>
              <a:rPr lang="de-DE" altLang="de-DE" sz="1100" u="sng" dirty="0" smtClean="0">
                <a:solidFill>
                  <a:srgbClr val="000000"/>
                </a:solidFill>
                <a:latin typeface="Arial Narrow" panose="020B0606020202030204" pitchFamily="34" charset="0"/>
              </a:rPr>
              <a:t>Studiensemester	B28-</a:t>
            </a:r>
          </a:p>
          <a:p>
            <a:pPr marL="1790700" algn="just" eaLnBrk="1">
              <a:lnSpc>
                <a:spcPct val="100000"/>
              </a:lnSpc>
              <a:tabLst>
                <a:tab pos="6905625" algn="r"/>
                <a:tab pos="8686800" algn="l"/>
              </a:tabLst>
            </a:pPr>
            <a:r>
              <a:rPr lang="de-DE" altLang="de-DE" sz="1100" dirty="0" smtClean="0">
                <a:solidFill>
                  <a:srgbClr val="000000"/>
                </a:solidFill>
                <a:latin typeface="Arial Narrow" panose="020B0606020202030204" pitchFamily="34" charset="0"/>
              </a:rPr>
              <a:t>Seminar	1R-, S2</a:t>
            </a:r>
            <a:endParaRPr lang="de-DE" altLang="de-DE" sz="1100" dirty="0">
              <a:solidFill>
                <a:srgbClr val="000000"/>
              </a:solidFill>
              <a:latin typeface="Arial Narrow" panose="020B0606020202030204" pitchFamily="34" charset="0"/>
            </a:endParaRPr>
          </a:p>
        </p:txBody>
      </p:sp>
      <p:sp>
        <p:nvSpPr>
          <p:cNvPr id="13" name="Rectangle 14"/>
          <p:cNvSpPr>
            <a:spLocks noChangeArrowheads="1"/>
          </p:cNvSpPr>
          <p:nvPr/>
        </p:nvSpPr>
        <p:spPr bwMode="auto">
          <a:xfrm>
            <a:off x="358775" y="2857501"/>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a:t>
            </a:r>
            <a:r>
              <a:rPr lang="de-DE" altLang="de-DE" sz="1100" u="sng" dirty="0" smtClean="0">
                <a:solidFill>
                  <a:srgbClr val="000000"/>
                </a:solidFill>
                <a:latin typeface="Arial Narrow" panose="020B0606020202030204" pitchFamily="34" charset="0"/>
              </a:rPr>
              <a:t>1	A9+, 5</a:t>
            </a:r>
            <a:endParaRPr lang="de-DE" altLang="de-DE" sz="1100" u="sng"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a:solidFill>
                  <a:srgbClr val="000000"/>
                </a:solidFill>
                <a:latin typeface="Arial Narrow" panose="020B0606020202030204" pitchFamily="34" charset="0"/>
              </a:rPr>
              <a:t>Projektmanagement </a:t>
            </a:r>
            <a:r>
              <a:rPr lang="de-DE" altLang="de-DE" sz="1100" dirty="0" smtClean="0">
                <a:solidFill>
                  <a:srgbClr val="000000"/>
                </a:solidFill>
                <a:latin typeface="Arial Narrow" panose="020B0606020202030204" pitchFamily="34" charset="0"/>
              </a:rPr>
              <a:t> &amp; </a:t>
            </a:r>
            <a:r>
              <a:rPr lang="de-DE" altLang="de-DE" sz="1100" dirty="0" err="1" smtClean="0">
                <a:solidFill>
                  <a:srgbClr val="000000"/>
                </a:solidFill>
                <a:latin typeface="Arial Narrow" panose="020B0606020202030204" pitchFamily="34" charset="0"/>
              </a:rPr>
              <a:t>Softskills</a:t>
            </a:r>
            <a:r>
              <a:rPr lang="de-DE" altLang="de-DE" sz="1100" dirty="0">
                <a:solidFill>
                  <a:srgbClr val="000000"/>
                </a:solidFill>
                <a:latin typeface="Arial Narrow" panose="020B0606020202030204" pitchFamily="34" charset="0"/>
              </a:rPr>
              <a:t>	A2-, S2</a:t>
            </a:r>
          </a:p>
          <a:p>
            <a:pPr algn="just" eaLnBrk="1">
              <a:tabLst>
                <a:tab pos="3314700" algn="r"/>
              </a:tabLst>
            </a:pPr>
            <a:r>
              <a:rPr lang="de-DE" altLang="de-DE" sz="1100" dirty="0" smtClean="0">
                <a:solidFill>
                  <a:srgbClr val="FF0000"/>
                </a:solidFill>
                <a:latin typeface="Arial Narrow" panose="020B0606020202030204" pitchFamily="34" charset="0"/>
              </a:rPr>
              <a:t>Wissenschaftliches Arbeiten und Schreiben</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A1-</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S1</a:t>
            </a:r>
            <a:endParaRPr lang="de-DE" altLang="de-DE" sz="1100"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	S2</a:t>
            </a:r>
            <a:endParaRPr lang="de-DE" altLang="de-DE" sz="1100" dirty="0">
              <a:solidFill>
                <a:srgbClr val="000000"/>
              </a:solidFill>
              <a:latin typeface="Arial Narrow" panose="020B0606020202030204" pitchFamily="34" charset="0"/>
            </a:endParaRPr>
          </a:p>
        </p:txBody>
      </p:sp>
      <p:sp>
        <p:nvSpPr>
          <p:cNvPr id="14" name="Rectangle 15"/>
          <p:cNvSpPr>
            <a:spLocks noChangeArrowheads="1"/>
          </p:cNvSpPr>
          <p:nvPr/>
        </p:nvSpPr>
        <p:spPr bwMode="auto">
          <a:xfrm>
            <a:off x="7371159"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000000"/>
                </a:solidFill>
                <a:latin typeface="Arial Narrow" panose="020B0606020202030204" pitchFamily="34" charset="0"/>
              </a:rPr>
              <a:t>Graf. Datenverarbeitung	K3+,6</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Datenverarbeitung</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V4</a:t>
            </a: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Graf. </a:t>
            </a:r>
            <a:r>
              <a:rPr lang="de-DE" altLang="de-DE" sz="1100" dirty="0" err="1">
                <a:solidFill>
                  <a:srgbClr val="000000"/>
                </a:solidFill>
                <a:latin typeface="Arial Narrow" panose="020B0606020202030204" pitchFamily="34" charset="0"/>
              </a:rPr>
              <a:t>Datenverarb</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 Ü2</a:t>
            </a:r>
          </a:p>
          <a:p>
            <a:pPr algn="just" eaLnBrk="1">
              <a:tabLst>
                <a:tab pos="1609725" algn="r"/>
              </a:tabLst>
            </a:pPr>
            <a:r>
              <a:rPr lang="de-DE" altLang="de-DE" sz="1100" i="1" dirty="0" smtClean="0">
                <a:latin typeface="Arial Narrow" panose="020B0606020202030204" pitchFamily="34" charset="0"/>
              </a:rPr>
              <a:t>Waldowski</a:t>
            </a:r>
            <a:endParaRPr lang="de-DE" altLang="de-DE" sz="1100" i="1" dirty="0">
              <a:latin typeface="Arial Narrow" panose="020B0606020202030204" pitchFamily="34" charset="0"/>
            </a:endParaRPr>
          </a:p>
        </p:txBody>
      </p:sp>
      <p:sp>
        <p:nvSpPr>
          <p:cNvPr id="16"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Verteilte Anwendungen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a:t>
            </a:r>
            <a:r>
              <a:rPr lang="de-DE" altLang="de-DE" sz="1100" dirty="0">
                <a:solidFill>
                  <a:srgbClr val="FF0000"/>
                </a:solidFill>
                <a:latin typeface="Arial Narrow" panose="020B0606020202030204" pitchFamily="34" charset="0"/>
              </a:rPr>
              <a:t>,V2</a:t>
            </a:r>
            <a:br>
              <a:rPr lang="de-DE" altLang="de-DE" sz="1100" dirty="0">
                <a:solidFill>
                  <a:srgbClr val="FF0000"/>
                </a:solidFill>
                <a:latin typeface="Arial Narrow" panose="020B0606020202030204" pitchFamily="34" charset="0"/>
              </a:rPr>
            </a:br>
            <a:r>
              <a:rPr lang="de-DE" altLang="de-DE" sz="1100" dirty="0">
                <a:solidFill>
                  <a:srgbClr val="FF0000"/>
                </a:solidFill>
                <a:latin typeface="Arial Narrow" panose="020B0606020202030204" pitchFamily="34" charset="0"/>
              </a:rPr>
              <a:t>Verteilte </a:t>
            </a:r>
            <a:r>
              <a:rPr lang="de-DE" altLang="de-DE" sz="1100" dirty="0" err="1">
                <a:solidFill>
                  <a:srgbClr val="FF0000"/>
                </a:solidFill>
                <a:latin typeface="Arial Narrow" panose="020B0606020202030204" pitchFamily="34" charset="0"/>
              </a:rPr>
              <a:t>Anwend</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P2</a:t>
            </a:r>
            <a:r>
              <a:rPr lang="de-DE" altLang="de-DE" sz="1100" dirty="0">
                <a:solidFill>
                  <a:srgbClr val="FF0000"/>
                </a:solidFill>
                <a:latin typeface="Arial Narrow" panose="020B0606020202030204" pitchFamily="34" charset="0"/>
              </a:rPr>
              <a:t/>
            </a:r>
            <a:br>
              <a:rPr lang="de-DE" altLang="de-DE" sz="1100" dirty="0">
                <a:solidFill>
                  <a:srgbClr val="FF0000"/>
                </a:solidFill>
                <a:latin typeface="Arial Narrow" panose="020B0606020202030204" pitchFamily="34" charset="0"/>
              </a:rPr>
            </a:br>
            <a:r>
              <a:rPr lang="de-DE" altLang="de-DE" sz="1100" i="1" dirty="0" err="1" smtClean="0">
                <a:solidFill>
                  <a:srgbClr val="FF0000"/>
                </a:solidFill>
                <a:latin typeface="Arial Narrow" panose="020B0606020202030204" pitchFamily="34" charset="0"/>
              </a:rPr>
              <a:t>Eisenbiegler</a:t>
            </a:r>
            <a:endParaRPr lang="de-DE" altLang="de-DE" sz="1100" i="1" dirty="0">
              <a:solidFill>
                <a:srgbClr val="FF0000"/>
              </a:solidFill>
              <a:latin typeface="Arial Narrow" panose="020B0606020202030204" pitchFamily="34" charset="0"/>
            </a:endParaRPr>
          </a:p>
        </p:txBody>
      </p:sp>
      <p:sp>
        <p:nvSpPr>
          <p:cNvPr id="17" name="Rectangle 23"/>
          <p:cNvSpPr>
            <a:spLocks noChangeArrowheads="1"/>
          </p:cNvSpPr>
          <p:nvPr/>
        </p:nvSpPr>
        <p:spPr bwMode="auto">
          <a:xfrm>
            <a:off x="5616575"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Softwaredesign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Softwaredesign	V2</a:t>
            </a:r>
          </a:p>
          <a:p>
            <a:pPr algn="just" eaLnBrk="1">
              <a:tabLst>
                <a:tab pos="1609725" algn="r"/>
              </a:tabLst>
            </a:pPr>
            <a:r>
              <a:rPr lang="de-DE" altLang="de-DE" sz="1100" dirty="0">
                <a:solidFill>
                  <a:srgbClr val="FF0000"/>
                </a:solidFill>
                <a:latin typeface="Arial Narrow" panose="020B0606020202030204" pitchFamily="34" charset="0"/>
              </a:rPr>
              <a:t>Softwaredesign	</a:t>
            </a:r>
            <a:r>
              <a:rPr lang="de-DE" altLang="de-DE" sz="1100" dirty="0" smtClean="0">
                <a:solidFill>
                  <a:srgbClr val="FF0000"/>
                </a:solidFill>
                <a:latin typeface="Arial Narrow" panose="020B0606020202030204" pitchFamily="34" charset="0"/>
              </a:rPr>
              <a:t>SbA3-, P2</a:t>
            </a:r>
          </a:p>
          <a:p>
            <a:pPr algn="just" eaLnBrk="1">
              <a:tabLst>
                <a:tab pos="1609725" algn="r"/>
              </a:tabLst>
            </a:pPr>
            <a:r>
              <a:rPr lang="de-DE" altLang="de-DE" sz="1100" i="1" dirty="0" smtClean="0">
                <a:solidFill>
                  <a:srgbClr val="FF0000"/>
                </a:solidFill>
                <a:latin typeface="Arial Narrow" panose="020B0606020202030204" pitchFamily="34" charset="0"/>
              </a:rPr>
              <a:t>Müller, Dell‘Oro</a:t>
            </a:r>
          </a:p>
        </p:txBody>
      </p:sp>
      <p:sp>
        <p:nvSpPr>
          <p:cNvPr id="18" name="Rectangle 25"/>
          <p:cNvSpPr>
            <a:spLocks noChangeArrowheads="1"/>
          </p:cNvSpPr>
          <p:nvPr/>
        </p:nvSpPr>
        <p:spPr bwMode="auto">
          <a:xfrm>
            <a:off x="56165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a:cs typeface="+mn-cs"/>
              </a:rPr>
              <a:t>WPM</a:t>
            </a:r>
            <a:endParaRPr lang="de-DE" altLang="de-DE" sz="1100" u="sng" dirty="0">
              <a:solidFill>
                <a:srgbClr val="000000"/>
              </a:solidFill>
              <a:latin typeface="Arial Narrow" panose="020B0606020202030204" pitchFamily="34" charset="0"/>
            </a:endParaRPr>
          </a:p>
        </p:txBody>
      </p:sp>
      <p:sp>
        <p:nvSpPr>
          <p:cNvPr id="19" name="Rectangle 26"/>
          <p:cNvSpPr>
            <a:spLocks noChangeArrowheads="1"/>
          </p:cNvSpPr>
          <p:nvPr/>
        </p:nvSpPr>
        <p:spPr bwMode="auto">
          <a:xfrm>
            <a:off x="359966"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593850" algn="r"/>
              </a:tabLst>
            </a:pPr>
            <a:r>
              <a:rPr lang="de-DE" altLang="de-DE" sz="1100" u="sng" dirty="0" smtClean="0">
                <a:solidFill>
                  <a:srgbClr val="FF0000"/>
                </a:solidFill>
                <a:latin typeface="Arial Narrow" panose="020B0606020202030204" pitchFamily="34" charset="0"/>
              </a:rPr>
              <a:t>Fremdsprache</a:t>
            </a:r>
          </a:p>
          <a:p>
            <a:pPr algn="just" eaLnBrk="1">
              <a:lnSpc>
                <a:spcPct val="100000"/>
              </a:lnSpc>
              <a:tabLst>
                <a:tab pos="1593850" algn="r"/>
              </a:tabLst>
            </a:pPr>
            <a:r>
              <a:rPr lang="de-DE" altLang="de-DE" sz="1100" dirty="0" smtClean="0">
                <a:solidFill>
                  <a:srgbClr val="FF0000"/>
                </a:solidFill>
                <a:latin typeface="Arial Narrow" panose="020B0606020202030204" pitchFamily="34" charset="0"/>
              </a:rPr>
              <a:t>Fremdsprache	K,SbA3+,V2</a:t>
            </a:r>
          </a:p>
          <a:p>
            <a:pPr algn="just" eaLnBrk="1">
              <a:lnSpc>
                <a:spcPct val="100000"/>
              </a:lnSpc>
              <a:tabLst>
                <a:tab pos="1593850" algn="r"/>
              </a:tabLst>
            </a:pPr>
            <a:r>
              <a:rPr lang="de-DE" altLang="de-DE" sz="1100" dirty="0" smtClean="0">
                <a:solidFill>
                  <a:srgbClr val="FF0000"/>
                </a:solidFill>
                <a:latin typeface="Arial Narrow" panose="020B0606020202030204" pitchFamily="34" charset="0"/>
              </a:rPr>
              <a:t>Interkult. </a:t>
            </a:r>
            <a:r>
              <a:rPr lang="de-DE" altLang="de-DE" sz="1100" dirty="0" err="1" smtClean="0">
                <a:solidFill>
                  <a:srgbClr val="FF0000"/>
                </a:solidFill>
                <a:latin typeface="Arial Narrow" panose="020B0606020202030204" pitchFamily="34" charset="0"/>
              </a:rPr>
              <a:t>Komp</a:t>
            </a:r>
            <a:r>
              <a:rPr lang="de-DE" altLang="de-DE" sz="1100" dirty="0" smtClean="0">
                <a:solidFill>
                  <a:srgbClr val="FF0000"/>
                </a:solidFill>
                <a:latin typeface="Arial Narrow" panose="020B0606020202030204" pitchFamily="34" charset="0"/>
              </a:rPr>
              <a:t>.	K,SbA3</a:t>
            </a:r>
            <a:r>
              <a:rPr lang="de-DE" altLang="de-DE" sz="1100" dirty="0">
                <a:solidFill>
                  <a:srgbClr val="FF0000"/>
                </a:solidFill>
                <a:latin typeface="Arial Narrow" panose="020B0606020202030204" pitchFamily="34" charset="0"/>
              </a:rPr>
              <a:t>+,</a:t>
            </a:r>
            <a:r>
              <a:rPr lang="de-DE" altLang="de-DE" sz="1100" dirty="0" smtClean="0">
                <a:solidFill>
                  <a:srgbClr val="FF0000"/>
                </a:solidFill>
                <a:latin typeface="Arial Narrow" panose="020B0606020202030204" pitchFamily="34" charset="0"/>
              </a:rPr>
              <a:t>V2</a:t>
            </a:r>
            <a:endParaRPr lang="de-DE" altLang="de-DE" sz="1100" dirty="0">
              <a:solidFill>
                <a:srgbClr val="FF0000"/>
              </a:solidFill>
              <a:latin typeface="Arial Narrow" panose="020B0606020202030204" pitchFamily="34" charset="0"/>
            </a:endParaRP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panose="020B0606020202030204" pitchFamily="34" charset="0"/>
              </a:rPr>
              <a:t>WPM</a:t>
            </a: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a:solidFill>
                  <a:srgbClr val="000000"/>
                </a:solidFill>
                <a:latin typeface="Arial Narrow" panose="020B0606020202030204" pitchFamily="34" charset="0"/>
              </a:rPr>
              <a:t>WPM</a:t>
            </a:r>
          </a:p>
        </p:txBody>
      </p:sp>
      <p:sp>
        <p:nvSpPr>
          <p:cNvPr id="23" name="Rectangle 30"/>
          <p:cNvSpPr>
            <a:spLocks noChangeArrowheads="1"/>
          </p:cNvSpPr>
          <p:nvPr/>
        </p:nvSpPr>
        <p:spPr bwMode="auto">
          <a:xfrm>
            <a:off x="56165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mj-lt"/>
              </a:rPr>
              <a:t>WPM</a:t>
            </a:r>
          </a:p>
        </p:txBody>
      </p:sp>
      <p:sp>
        <p:nvSpPr>
          <p:cNvPr id="24" name="Rectangle 31"/>
          <p:cNvSpPr>
            <a:spLocks noChangeArrowheads="1"/>
          </p:cNvSpPr>
          <p:nvPr/>
        </p:nvSpPr>
        <p:spPr bwMode="auto">
          <a:xfrm>
            <a:off x="73691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solidFill>
                  <a:srgbClr val="000000"/>
                </a:solidFill>
                <a:latin typeface="Arial Narrow" panose="020B0606020202030204" pitchFamily="34" charset="0"/>
              </a:rPr>
              <a:t>WPM</a:t>
            </a:r>
            <a:endParaRPr lang="de-DE" altLang="de-DE" sz="1100" u="sng" dirty="0">
              <a:solidFill>
                <a:srgbClr val="000000"/>
              </a:solidFill>
              <a:latin typeface="Arial Narrow" panose="020B0606020202030204" pitchFamily="34" charset="0"/>
            </a:endParaRPr>
          </a:p>
        </p:txBody>
      </p:sp>
      <p:sp>
        <p:nvSpPr>
          <p:cNvPr id="25"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000000"/>
                </a:solidFill>
                <a:latin typeface="Arial Narrow" panose="020B0606020202030204" pitchFamily="34" charset="0"/>
              </a:rPr>
              <a:t>Seminar </a:t>
            </a:r>
            <a:r>
              <a:rPr lang="de-DE" altLang="de-DE" sz="1100" u="sng" dirty="0" smtClean="0">
                <a:solidFill>
                  <a:srgbClr val="000000"/>
                </a:solidFill>
                <a:latin typeface="Arial Narrow" panose="020B0606020202030204" pitchFamily="34" charset="0"/>
              </a:rPr>
              <a:t>MI	R6-,2</a:t>
            </a:r>
            <a:endParaRPr lang="de-DE" altLang="de-DE" sz="1100" u="sng" dirty="0">
              <a:solidFill>
                <a:srgbClr val="00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000000"/>
                </a:solidFill>
                <a:latin typeface="Arial Narrow" panose="020B0606020202030204" pitchFamily="34" charset="0"/>
              </a:rPr>
              <a:t>Thesis-Seminar	S2</a:t>
            </a:r>
            <a:endParaRPr lang="de-DE" altLang="de-DE" sz="1100" dirty="0">
              <a:solidFill>
                <a:srgbClr val="000000"/>
              </a:solidFill>
              <a:latin typeface="Arial Narrow" panose="020B0606020202030204" pitchFamily="34" charset="0"/>
            </a:endParaRPr>
          </a:p>
        </p:txBody>
      </p:sp>
      <p:sp>
        <p:nvSpPr>
          <p:cNvPr id="26" name="Rectangle 33"/>
          <p:cNvSpPr>
            <a:spLocks noChangeArrowheads="1"/>
          </p:cNvSpPr>
          <p:nvPr/>
        </p:nvSpPr>
        <p:spPr bwMode="auto">
          <a:xfrm>
            <a:off x="359966" y="554435"/>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smtClean="0">
                <a:solidFill>
                  <a:srgbClr val="000000"/>
                </a:solidFill>
                <a:latin typeface="Arial Narrow" panose="020B0606020202030204" pitchFamily="34" charset="0"/>
              </a:rPr>
              <a:t>Thesis	T12+</a:t>
            </a:r>
            <a:endParaRPr lang="de-DE" altLang="de-DE" sz="1100" u="sng" dirty="0">
              <a:solidFill>
                <a:srgbClr val="000000"/>
              </a:solidFill>
              <a:latin typeface="Arial Narrow" panose="020B0606020202030204" pitchFamily="34" charset="0"/>
            </a:endParaRP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solidFill>
                  <a:srgbClr val="000000"/>
                </a:solidFill>
                <a:latin typeface="Arial Narrow" panose="020B0606020202030204" pitchFamily="34" charset="0"/>
              </a:rPr>
              <a:t>Projektstudium </a:t>
            </a:r>
            <a:r>
              <a:rPr lang="de-DE" altLang="de-DE" sz="1100" u="sng" dirty="0" smtClean="0">
                <a:solidFill>
                  <a:srgbClr val="000000"/>
                </a:solidFill>
                <a:latin typeface="Arial Narrow" panose="020B0606020202030204" pitchFamily="34" charset="0"/>
              </a:rPr>
              <a:t>2	A12+, 2</a:t>
            </a:r>
            <a:endParaRPr lang="de-DE" altLang="de-DE" sz="1100" u="sng" dirty="0">
              <a:solidFill>
                <a:srgbClr val="000000"/>
              </a:solidFill>
              <a:latin typeface="Arial Narrow" panose="020B0606020202030204" pitchFamily="34" charset="0"/>
            </a:endParaRPr>
          </a:p>
          <a:p>
            <a:pPr algn="just" eaLnBrk="1">
              <a:lnSpc>
                <a:spcPct val="100000"/>
              </a:lnSpc>
              <a:tabLst>
                <a:tab pos="3314700" algn="r"/>
              </a:tabLst>
            </a:pPr>
            <a:r>
              <a:rPr lang="de-DE" altLang="de-DE" sz="1100" dirty="0" smtClean="0">
                <a:solidFill>
                  <a:srgbClr val="000000"/>
                </a:solidFill>
                <a:latin typeface="Arial Narrow" panose="020B0606020202030204" pitchFamily="34" charset="0"/>
              </a:rPr>
              <a:t>Projektseminar</a:t>
            </a:r>
            <a:r>
              <a:rPr lang="de-DE" altLang="de-DE" sz="1100" dirty="0">
                <a:solidFill>
                  <a:srgbClr val="000000"/>
                </a:solidFill>
                <a:latin typeface="Arial Narrow" panose="020B0606020202030204" pitchFamily="34" charset="0"/>
              </a:rPr>
              <a:t>	S2</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Computergrafik	K3+,4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a:solidFill>
                  <a:srgbClr val="FF0000"/>
                </a:solidFill>
                <a:latin typeface="Arial Narrow" panose="020B0606020202030204" pitchFamily="34" charset="0"/>
              </a:rPr>
              <a:t>Computergrafik	V2</a:t>
            </a:r>
          </a:p>
          <a:p>
            <a:pPr algn="just" eaLnBrk="1">
              <a:tabLst>
                <a:tab pos="1609725" algn="r"/>
              </a:tabLst>
            </a:pPr>
            <a:r>
              <a:rPr lang="de-DE" altLang="de-DE" sz="1100" dirty="0">
                <a:solidFill>
                  <a:srgbClr val="FF0000"/>
                </a:solidFill>
                <a:latin typeface="Arial Narrow" panose="020B0606020202030204" pitchFamily="34" charset="0"/>
              </a:rPr>
              <a:t>Computergrafik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„Mensch-Maschine-Interaktion“ zusammen mit „Informatik“ als siebtes Pflichtmodul entfällt</a:t>
            </a:r>
          </a:p>
          <a:p>
            <a:pPr marL="171450" indent="-171450" eaLnBrk="1">
              <a:lnSpc>
                <a:spcPct val="100000"/>
              </a:lnSpc>
              <a:buFontTx/>
              <a:buChar char="-"/>
            </a:pPr>
            <a:r>
              <a:rPr lang="de-DE" altLang="de-DE" sz="1000" dirty="0" smtClean="0">
                <a:solidFill>
                  <a:srgbClr val="000000"/>
                </a:solidFill>
                <a:latin typeface="Droid Sans" charset="0"/>
              </a:rPr>
              <a:t>Die Studienkommission empfiehlt, Inhalte der Grundlagen der technischen Informatik in den Veranstaltungen „Mathematik und Simulation“, „Programmieren“, „Computergrafik“, „Grafische Datenverarbeitung“, „Kommunikationssysteme“ und „Digitale Medienproduktion“ zu vermitteln.</a:t>
            </a:r>
          </a:p>
          <a:p>
            <a:pPr marL="171450" indent="-171450" eaLnBrk="1">
              <a:lnSpc>
                <a:spcPct val="100000"/>
              </a:lnSpc>
              <a:buFontTx/>
              <a:buChar char="-"/>
            </a:pPr>
            <a:r>
              <a:rPr lang="de-DE" altLang="de-DE" sz="1000" dirty="0" smtClean="0">
                <a:solidFill>
                  <a:srgbClr val="000000"/>
                </a:solidFill>
                <a:latin typeface="Droid Sans" charset="0"/>
              </a:rPr>
              <a:t>„Mensch-Maschine-Interaktion“ soll weiterhin im WPM-Bereich angeboten werden.</a:t>
            </a:r>
          </a:p>
          <a:p>
            <a:pPr marL="171450" indent="-171450" eaLnBrk="1">
              <a:lnSpc>
                <a:spcPct val="100000"/>
              </a:lnSpc>
              <a:buFontTx/>
              <a:buChar char="-"/>
            </a:pPr>
            <a:r>
              <a:rPr lang="de-DE" altLang="de-DE" sz="1000" dirty="0" smtClean="0">
                <a:solidFill>
                  <a:srgbClr val="000000"/>
                </a:solidFill>
                <a:latin typeface="Droid Sans" charset="0"/>
              </a:rPr>
              <a:t>Das Modul „Medienkonzeption“ wurde zu „User Experience Design“ umbenannt.</a:t>
            </a:r>
          </a:p>
          <a:p>
            <a:pPr marL="171450" indent="-171450" eaLnBrk="1">
              <a:lnSpc>
                <a:spcPct val="100000"/>
              </a:lnSpc>
              <a:buFontTx/>
              <a:buChar char="-"/>
            </a:pPr>
            <a:endParaRPr lang="de-DE" altLang="de-DE" sz="1000" dirty="0">
              <a:solidFill>
                <a:srgbClr val="000000"/>
              </a:solidFill>
              <a:latin typeface="Droid Sans" charset="0"/>
            </a:endParaRPr>
          </a:p>
        </p:txBody>
      </p:sp>
      <p:sp>
        <p:nvSpPr>
          <p:cNvPr id="30" name="Rectangle 17"/>
          <p:cNvSpPr>
            <a:spLocks noChangeArrowheads="1"/>
          </p:cNvSpPr>
          <p:nvPr/>
        </p:nvSpPr>
        <p:spPr bwMode="auto">
          <a:xfrm>
            <a:off x="56165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solidFill>
                  <a:srgbClr val="FF0000"/>
                </a:solidFill>
                <a:latin typeface="Arial Narrow" panose="020B0606020202030204" pitchFamily="34" charset="0"/>
              </a:rPr>
              <a:t>Digi</a:t>
            </a:r>
            <a:r>
              <a:rPr lang="de-DE" altLang="de-DE" sz="1100" u="sng" dirty="0" smtClean="0">
                <a:solidFill>
                  <a:srgbClr val="FF0000"/>
                </a:solidFill>
                <a:latin typeface="Arial Narrow" panose="020B0606020202030204" pitchFamily="34" charset="0"/>
              </a:rPr>
              <a:t>. Medienproduktion	K2+,4</a:t>
            </a:r>
            <a:endParaRPr lang="de-DE" altLang="de-DE" sz="1100" u="sng" dirty="0">
              <a:solidFill>
                <a:srgbClr val="FF0000"/>
              </a:solidFill>
              <a:latin typeface="Arial Narrow" panose="020B0606020202030204" pitchFamily="34" charset="0"/>
            </a:endParaRP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Digitale AV-Technik	V2</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Digit. </a:t>
            </a:r>
            <a:r>
              <a:rPr lang="de-DE" altLang="de-DE" sz="1100" dirty="0" err="1" smtClean="0">
                <a:solidFill>
                  <a:srgbClr val="FF0000"/>
                </a:solidFill>
                <a:latin typeface="Arial Narrow" panose="020B0606020202030204" pitchFamily="34" charset="0"/>
              </a:rPr>
              <a:t>Medienprod</a:t>
            </a:r>
            <a:r>
              <a:rPr lang="de-DE" altLang="de-DE" sz="1100" dirty="0" smtClean="0">
                <a:solidFill>
                  <a:srgbClr val="FF0000"/>
                </a:solidFill>
                <a:latin typeface="Arial Narrow" panose="020B0606020202030204" pitchFamily="34" charset="0"/>
              </a:rPr>
              <a:t>. 	SbA4+,S2</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Hottong, Müller, Garcia</a:t>
            </a:r>
            <a:endParaRPr lang="de-DE" altLang="de-DE" sz="1100" i="1" dirty="0">
              <a:solidFill>
                <a:srgbClr val="FF0000"/>
              </a:solidFill>
              <a:latin typeface="Arial Narrow" panose="020B0606020202030204" pitchFamily="34" charset="0"/>
            </a:endParaRPr>
          </a:p>
        </p:txBody>
      </p:sp>
      <p:sp>
        <p:nvSpPr>
          <p:cNvPr id="31" name="Rectangle 17"/>
          <p:cNvSpPr>
            <a:spLocks noChangeArrowheads="1"/>
          </p:cNvSpPr>
          <p:nvPr/>
        </p:nvSpPr>
        <p:spPr bwMode="auto">
          <a:xfrm>
            <a:off x="2112566" y="1310879"/>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solidFill>
                  <a:srgbClr val="FF0000"/>
                </a:solidFill>
                <a:latin typeface="Arial Narrow" panose="020B0606020202030204" pitchFamily="34" charset="0"/>
              </a:rPr>
              <a:t>IT- &amp; </a:t>
            </a:r>
            <a:r>
              <a:rPr lang="de-DE" altLang="de-DE" sz="1100" u="sng" dirty="0" err="1" smtClean="0">
                <a:solidFill>
                  <a:srgbClr val="FF0000"/>
                </a:solidFill>
                <a:latin typeface="Arial Narrow" panose="020B0606020202030204" pitchFamily="34" charset="0"/>
              </a:rPr>
              <a:t>Med.Prod.Manag</a:t>
            </a:r>
            <a:r>
              <a:rPr lang="de-DE" altLang="de-DE" sz="1100" u="sng" dirty="0" smtClean="0">
                <a:solidFill>
                  <a:srgbClr val="FF0000"/>
                </a:solidFill>
                <a:latin typeface="Arial Narrow" panose="020B0606020202030204" pitchFamily="34" charset="0"/>
              </a:rPr>
              <a:t>.	K6+,6</a:t>
            </a:r>
          </a:p>
          <a:p>
            <a:pPr algn="just" eaLnBrk="1">
              <a:lnSpc>
                <a:spcPct val="100000"/>
              </a:lnSpc>
              <a:tabLst>
                <a:tab pos="1609725" algn="r"/>
              </a:tabLst>
            </a:pPr>
            <a:r>
              <a:rPr lang="de-DE" altLang="de-DE" sz="1100" dirty="0" smtClean="0">
                <a:solidFill>
                  <a:srgbClr val="FF0000"/>
                </a:solidFill>
                <a:latin typeface="Arial Narrow" panose="020B0606020202030204" pitchFamily="34" charset="0"/>
              </a:rPr>
              <a:t>IT- &amp; Online-</a:t>
            </a:r>
            <a:r>
              <a:rPr lang="de-DE" altLang="de-DE" sz="1100" dirty="0" err="1" smtClean="0">
                <a:solidFill>
                  <a:srgbClr val="FF0000"/>
                </a:solidFill>
                <a:latin typeface="Arial Narrow" panose="020B0606020202030204" pitchFamily="34" charset="0"/>
              </a:rPr>
              <a:t>Prod.Manag</a:t>
            </a:r>
            <a:r>
              <a:rPr lang="de-DE" altLang="de-DE" sz="1100" dirty="0" smtClean="0">
                <a:solidFill>
                  <a:srgbClr val="FF0000"/>
                </a:solidFill>
                <a:latin typeface="Arial Narrow" panose="020B0606020202030204" pitchFamily="34" charset="0"/>
              </a:rPr>
              <a:t>. 	V3</a:t>
            </a:r>
          </a:p>
          <a:p>
            <a:pPr algn="just" eaLnBrk="1">
              <a:lnSpc>
                <a:spcPct val="100000"/>
              </a:lnSpc>
              <a:tabLst>
                <a:tab pos="1609725" algn="r"/>
              </a:tabLst>
            </a:pPr>
            <a:r>
              <a:rPr lang="de-DE" altLang="de-DE" sz="1100" dirty="0" err="1" smtClean="0">
                <a:solidFill>
                  <a:srgbClr val="FF0000"/>
                </a:solidFill>
                <a:latin typeface="Arial Narrow" panose="020B0606020202030204" pitchFamily="34" charset="0"/>
              </a:rPr>
              <a:t>Manag</a:t>
            </a:r>
            <a:r>
              <a:rPr lang="de-DE" altLang="de-DE" sz="1100" dirty="0" smtClean="0">
                <a:solidFill>
                  <a:srgbClr val="FF0000"/>
                </a:solidFill>
                <a:latin typeface="Arial Narrow" panose="020B0606020202030204" pitchFamily="34" charset="0"/>
              </a:rPr>
              <a:t>. v. Medienprodukten	V3</a:t>
            </a: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w19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a:lnSpc>
                <a:spcPct val="100000"/>
              </a:lnSpc>
              <a:tabLst>
                <a:tab pos="1609725" algn="r"/>
              </a:tabLst>
              <a:defRPr/>
            </a:pPr>
            <a:r>
              <a:rPr lang="de-DE" altLang="de-DE" sz="1100" u="sng" dirty="0" smtClean="0">
                <a:solidFill>
                  <a:srgbClr val="000000"/>
                </a:solidFill>
                <a:latin typeface="Arial Narrow" panose="020B0606020202030204" pitchFamily="34" charset="0"/>
              </a:rPr>
              <a:t>Programmierung	K3+,4</a:t>
            </a:r>
            <a:endParaRPr lang="de-DE" altLang="de-DE" sz="1100" u="sng" dirty="0">
              <a:solidFill>
                <a:srgbClr val="000000"/>
              </a:solidFill>
              <a:latin typeface="Arial Narrow" panose="020B0606020202030204" pitchFamily="34" charset="0"/>
            </a:endParaRP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V2</a:t>
            </a:r>
          </a:p>
          <a:p>
            <a:pPr algn="just">
              <a:lnSpc>
                <a:spcPct val="100000"/>
              </a:lnSpc>
              <a:tabLst>
                <a:tab pos="1609725" algn="r"/>
              </a:tabLst>
              <a:defRPr/>
            </a:pPr>
            <a:r>
              <a:rPr lang="de-DE" altLang="de-DE" sz="1100" dirty="0" smtClean="0">
                <a:solidFill>
                  <a:srgbClr val="000000"/>
                </a:solidFill>
                <a:latin typeface="Arial Narrow" panose="020B0606020202030204" pitchFamily="34" charset="0"/>
              </a:rPr>
              <a:t>Programmieren	SbA3-,P2</a:t>
            </a:r>
            <a:endParaRPr lang="de-DE" altLang="de-DE" sz="1100" dirty="0">
              <a:solidFill>
                <a:srgbClr val="000000"/>
              </a:solidFill>
              <a:latin typeface="Arial Narrow" panose="020B0606020202030204" pitchFamily="34" charset="0"/>
            </a:endParaRP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just" eaLnBrk="1">
              <a:tabLst>
                <a:tab pos="1609725" algn="r"/>
              </a:tabLst>
              <a:defRPr/>
            </a:pPr>
            <a:r>
              <a:rPr lang="de-DE" altLang="de-DE" sz="1100" u="sng" dirty="0" err="1" smtClean="0">
                <a:solidFill>
                  <a:srgbClr val="000000"/>
                </a:solidFill>
                <a:latin typeface="Arial Narrow" panose="020B0606020202030204" pitchFamily="34" charset="0"/>
                <a:cs typeface="+mn-cs"/>
              </a:rPr>
              <a:t>Grundl</a:t>
            </a:r>
            <a:r>
              <a:rPr lang="de-DE" altLang="de-DE" sz="1100" u="sng" dirty="0" smtClean="0">
                <a:solidFill>
                  <a:srgbClr val="000000"/>
                </a:solidFill>
                <a:latin typeface="Arial Narrow" panose="020B0606020202030204" pitchFamily="34" charset="0"/>
                <a:cs typeface="+mn-cs"/>
              </a:rPr>
              <a:t>. </a:t>
            </a:r>
            <a:r>
              <a:rPr lang="de-DE" altLang="de-DE" sz="1100" u="sng" dirty="0" err="1" smtClean="0">
                <a:solidFill>
                  <a:srgbClr val="000000"/>
                </a:solidFill>
                <a:latin typeface="Arial Narrow" panose="020B0606020202030204" pitchFamily="34" charset="0"/>
                <a:cs typeface="+mn-cs"/>
              </a:rPr>
              <a:t>interakt</a:t>
            </a:r>
            <a:r>
              <a:rPr lang="de-DE" altLang="de-DE" sz="1100" u="sng" dirty="0" smtClean="0">
                <a:solidFill>
                  <a:srgbClr val="000000"/>
                </a:solidFill>
                <a:latin typeface="Arial Narrow" panose="020B0606020202030204" pitchFamily="34" charset="0"/>
                <a:cs typeface="+mn-cs"/>
              </a:rPr>
              <a:t>. Systeme	K3+,4</a:t>
            </a:r>
            <a:endParaRPr lang="de-DE" altLang="de-DE" sz="1100" u="sng" dirty="0">
              <a:solidFill>
                <a:srgbClr val="000000"/>
              </a:solidFill>
              <a:latin typeface="Arial Narrow" panose="020B0606020202030204" pitchFamily="34" charset="0"/>
              <a:cs typeface="+mn-cs"/>
            </a:endParaRPr>
          </a:p>
          <a:p>
            <a:pPr lvl="0"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a:t>
            </a:r>
            <a:r>
              <a:rPr lang="de-DE" altLang="de-DE" sz="1100" dirty="0">
                <a:solidFill>
                  <a:srgbClr val="000000"/>
                </a:solidFill>
                <a:latin typeface="Arial Narrow" panose="020B0606020202030204" pitchFamily="34" charset="0"/>
              </a:rPr>
              <a:t>Systeme	V2</a:t>
            </a:r>
          </a:p>
          <a:p>
            <a:pPr algn="just" eaLnBrk="1">
              <a:tabLst>
                <a:tab pos="1609725" algn="r"/>
              </a:tabLst>
              <a:defRPr/>
            </a:pPr>
            <a:r>
              <a:rPr lang="de-DE" altLang="de-DE" sz="1100" dirty="0" err="1">
                <a:solidFill>
                  <a:srgbClr val="000000"/>
                </a:solidFill>
                <a:latin typeface="Arial Narrow" panose="020B0606020202030204" pitchFamily="34" charset="0"/>
              </a:rPr>
              <a:t>Grundl</a:t>
            </a:r>
            <a:r>
              <a:rPr lang="de-DE" altLang="de-DE" sz="1100" dirty="0" smtClean="0">
                <a:solidFill>
                  <a:srgbClr val="000000"/>
                </a:solidFill>
                <a:latin typeface="Arial Narrow" panose="020B0606020202030204" pitchFamily="34" charset="0"/>
              </a:rPr>
              <a:t>. int. Systeme</a:t>
            </a:r>
            <a:r>
              <a:rPr lang="de-DE" altLang="de-DE" sz="1100" dirty="0">
                <a:solidFill>
                  <a:srgbClr val="000000"/>
                </a:solidFill>
                <a:latin typeface="Arial Narrow" panose="020B0606020202030204" pitchFamily="34" charset="0"/>
              </a:rPr>
              <a:t>	 </a:t>
            </a:r>
            <a:r>
              <a:rPr lang="de-DE" altLang="de-DE" sz="1100" dirty="0" smtClean="0">
                <a:solidFill>
                  <a:srgbClr val="000000"/>
                </a:solidFill>
                <a:latin typeface="Arial Narrow" panose="020B0606020202030204" pitchFamily="34" charset="0"/>
              </a:rPr>
              <a:t>SbA3-,P2</a:t>
            </a:r>
            <a:endParaRPr lang="de-DE" altLang="de-DE" sz="1100" dirty="0">
              <a:solidFill>
                <a:srgbClr val="000000"/>
              </a:solidFill>
              <a:latin typeface="Arial Narrow" panose="020B0606020202030204" pitchFamily="34" charset="0"/>
            </a:endParaRPr>
          </a:p>
        </p:txBody>
      </p:sp>
      <p:sp>
        <p:nvSpPr>
          <p:cNvPr id="43" name="Rectangle 17"/>
          <p:cNvSpPr>
            <a:spLocks noChangeArrowheads="1"/>
          </p:cNvSpPr>
          <p:nvPr/>
        </p:nvSpPr>
        <p:spPr bwMode="auto">
          <a:xfrm>
            <a:off x="3863975"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solidFill>
                  <a:srgbClr val="FF0000"/>
                </a:solidFill>
                <a:latin typeface="Arial Narrow" panose="020B0606020202030204" pitchFamily="34" charset="0"/>
              </a:rPr>
              <a:t>Kommunikationssysteme</a:t>
            </a:r>
            <a:r>
              <a:rPr lang="de-DE" altLang="de-DE" sz="1100" u="sng" dirty="0" smtClean="0">
                <a:solidFill>
                  <a:srgbClr val="FF0000"/>
                </a:solidFill>
                <a:latin typeface="Arial Narrow" panose="020B0606020202030204" pitchFamily="34" charset="0"/>
              </a:rPr>
              <a:t>	K3+,4</a:t>
            </a:r>
          </a:p>
          <a:p>
            <a:pPr algn="just" eaLnBrk="1">
              <a:lnSpc>
                <a:spcPct val="100000"/>
              </a:lnSpc>
              <a:tabLst>
                <a:tab pos="1609725" algn="r"/>
              </a:tabLst>
            </a:pPr>
            <a:r>
              <a:rPr lang="de-DE" altLang="de-DE" sz="1100" dirty="0">
                <a:solidFill>
                  <a:srgbClr val="FF0000"/>
                </a:solidFill>
                <a:latin typeface="Arial Narrow" panose="020B0606020202030204" pitchFamily="34" charset="0"/>
              </a:rPr>
              <a:t>Kommunikationssysteme	V2</a:t>
            </a:r>
          </a:p>
          <a:p>
            <a:pPr algn="just" eaLnBrk="1">
              <a:tabLst>
                <a:tab pos="1609725" algn="r"/>
              </a:tabLst>
            </a:pPr>
            <a:r>
              <a:rPr lang="de-DE" altLang="de-DE" sz="1100" dirty="0" err="1" smtClean="0">
                <a:solidFill>
                  <a:srgbClr val="FF0000"/>
                </a:solidFill>
                <a:latin typeface="Arial Narrow" panose="020B0606020202030204" pitchFamily="34" charset="0"/>
              </a:rPr>
              <a:t>Kommunikationssys</a:t>
            </a:r>
            <a:r>
              <a:rPr lang="de-DE" altLang="de-DE" sz="1100" dirty="0" smtClean="0">
                <a:solidFill>
                  <a:srgbClr val="FF0000"/>
                </a:solidFill>
                <a:latin typeface="Arial Narrow" panose="020B0606020202030204" pitchFamily="34" charset="0"/>
              </a:rPr>
              <a:t>.</a:t>
            </a:r>
            <a:r>
              <a:rPr lang="de-DE" altLang="de-DE" sz="1100" dirty="0">
                <a:solidFill>
                  <a:srgbClr val="FF0000"/>
                </a:solidFill>
                <a:latin typeface="Arial Narrow" panose="020B0606020202030204" pitchFamily="34" charset="0"/>
              </a:rPr>
              <a:t>	</a:t>
            </a:r>
            <a:r>
              <a:rPr lang="de-DE" altLang="de-DE" sz="1100" dirty="0" smtClean="0">
                <a:solidFill>
                  <a:srgbClr val="FF0000"/>
                </a:solidFill>
                <a:latin typeface="Arial Narrow" panose="020B0606020202030204" pitchFamily="34" charset="0"/>
              </a:rPr>
              <a:t>SbA3-,P2</a:t>
            </a:r>
            <a:endParaRPr lang="de-DE" altLang="de-DE" sz="1100" dirty="0">
              <a:solidFill>
                <a:srgbClr val="FF0000"/>
              </a:solidFill>
              <a:latin typeface="Arial Narrow" panose="020B0606020202030204" pitchFamily="34" charset="0"/>
            </a:endParaRPr>
          </a:p>
          <a:p>
            <a:pPr algn="just" eaLnBrk="1">
              <a:lnSpc>
                <a:spcPct val="100000"/>
              </a:lnSpc>
              <a:tabLst>
                <a:tab pos="1609725" algn="r"/>
              </a:tabLst>
            </a:pPr>
            <a:r>
              <a:rPr lang="de-DE" altLang="de-DE" sz="1100" i="1" dirty="0" smtClean="0">
                <a:solidFill>
                  <a:srgbClr val="FF0000"/>
                </a:solidFill>
                <a:latin typeface="Arial Narrow" panose="020B0606020202030204" pitchFamily="34" charset="0"/>
              </a:rPr>
              <a:t>Anders</a:t>
            </a:r>
            <a:endParaRPr lang="de-DE" altLang="de-DE" sz="1100" i="1" dirty="0">
              <a:solidFill>
                <a:srgbClr val="FF0000"/>
              </a:solidFill>
              <a:latin typeface="Arial Narrow" panose="020B0606020202030204" pitchFamily="34" charset="0"/>
            </a:endParaRPr>
          </a:p>
        </p:txBody>
      </p:sp>
      <p:sp>
        <p:nvSpPr>
          <p:cNvPr id="44" name="Rectangle 25"/>
          <p:cNvSpPr>
            <a:spLocks noChangeArrowheads="1"/>
          </p:cNvSpPr>
          <p:nvPr/>
        </p:nvSpPr>
        <p:spPr bwMode="auto">
          <a:xfrm>
            <a:off x="38639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a:solidFill>
                  <a:srgbClr val="000000"/>
                </a:solidFill>
                <a:latin typeface="Arial Narrow"/>
                <a:cs typeface="+mn-cs"/>
              </a:rPr>
              <a:t>WPM</a:t>
            </a:r>
            <a:endParaRPr lang="de-DE" altLang="de-DE" sz="1100" u="sng"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16076196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Entwurf 13.1.2016</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tabLst>
                <a:tab pos="1609725" algn="r"/>
              </a:tabLst>
            </a:pPr>
            <a:r>
              <a:rPr lang="de-DE" altLang="de-DE" sz="1100" u="sng" dirty="0">
                <a:latin typeface="Arial Narrow" panose="020B0606020202030204" pitchFamily="34" charset="0"/>
              </a:rPr>
              <a:t>MINT-Grundlagen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2 </a:t>
            </a:r>
            <a:r>
              <a:rPr lang="de-DE" altLang="de-DE" sz="1100" u="sng" dirty="0" smtClean="0">
                <a:latin typeface="Arial Narrow" panose="020B0606020202030204" pitchFamily="34" charset="0"/>
              </a:rPr>
              <a:t>	K5+,4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Mathe in </a:t>
            </a:r>
            <a:r>
              <a:rPr lang="de-DE" altLang="de-DE" sz="1100" dirty="0" err="1" smtClean="0">
                <a:latin typeface="Arial Narrow" panose="020B0606020202030204" pitchFamily="34" charset="0"/>
              </a:rPr>
              <a:t>Medien&amp;Inform</a:t>
            </a:r>
            <a:r>
              <a:rPr lang="de-DE" altLang="de-DE" sz="1100" dirty="0" smtClean="0">
                <a:latin typeface="Arial Narrow" panose="020B0606020202030204" pitchFamily="34" charset="0"/>
              </a:rPr>
              <a:t>.	V2</a:t>
            </a:r>
            <a:br>
              <a:rPr lang="de-DE" altLang="de-DE" sz="1100" dirty="0" smtClean="0">
                <a:latin typeface="Arial Narrow" panose="020B0606020202030204" pitchFamily="34" charset="0"/>
              </a:rPr>
            </a:br>
            <a:r>
              <a:rPr lang="de-DE" altLang="de-DE" sz="1100" dirty="0">
                <a:latin typeface="Arial Narrow" panose="020B0606020202030204" pitchFamily="34" charset="0"/>
              </a:rPr>
              <a:t>Physik </a:t>
            </a:r>
            <a:r>
              <a:rPr lang="de-DE" altLang="de-DE" sz="1100" dirty="0" smtClean="0">
                <a:latin typeface="Arial Narrow" panose="020B0606020202030204" pitchFamily="34" charset="0"/>
              </a:rPr>
              <a:t>in Med. &amp;Info	SbR1-,S1</a:t>
            </a:r>
          </a:p>
          <a:p>
            <a:pPr algn="just" eaLnBrk="1">
              <a:lnSpc>
                <a:spcPct val="100000"/>
              </a:lnSpc>
              <a:tabLst>
                <a:tab pos="1609725" algn="r"/>
              </a:tabLst>
            </a:pPr>
            <a:r>
              <a:rPr lang="de-DE" altLang="de-DE" sz="1100" dirty="0" smtClean="0">
                <a:latin typeface="Arial Narrow" panose="020B0606020202030204" pitchFamily="34" charset="0"/>
              </a:rPr>
              <a:t>MINT-Praktikum	P1</a:t>
            </a:r>
            <a:endParaRPr lang="de-DE" altLang="de-DE" sz="1100" dirty="0">
              <a:latin typeface="Arial Narrow" panose="020B0606020202030204" pitchFamily="34"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Allgemeine BWL	K6+,4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Allgemeine BWL</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V4</a:t>
            </a:r>
          </a:p>
          <a:p>
            <a:pPr algn="just" eaLnBrk="1">
              <a:lnSpc>
                <a:spcPct val="100000"/>
              </a:lnSpc>
              <a:tabLst>
                <a:tab pos="1609725" algn="r"/>
              </a:tabLst>
            </a:pPr>
            <a:endParaRPr lang="de-DE" altLang="de-DE" sz="1100" dirty="0">
              <a:latin typeface="Arial Narrow" panose="020B0606020202030204" pitchFamily="34" charset="0"/>
            </a:endParaRPr>
          </a:p>
          <a:p>
            <a:pPr algn="just" eaLnBrk="1">
              <a:tabLst>
                <a:tab pos="1609725" algn="r"/>
              </a:tabLst>
            </a:pPr>
            <a:r>
              <a:rPr lang="de-DE" altLang="de-DE" sz="1100" i="1" dirty="0" smtClean="0">
                <a:latin typeface="Arial Narrow" panose="020B0606020202030204" pitchFamily="34" charset="0"/>
              </a:rPr>
              <a:t>Schulten*</a:t>
            </a:r>
            <a:endParaRPr lang="de-DE" altLang="de-DE" sz="1100" i="1" dirty="0">
              <a:latin typeface="Arial Narrow" panose="020B0606020202030204" pitchFamily="34"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Mediengestaltung *</a:t>
            </a:r>
            <a:r>
              <a:rPr lang="de-DE" altLang="de-DE" sz="1100" u="sng" baseline="30000" dirty="0">
                <a:latin typeface="Arial Narrow" panose="020B0606020202030204" pitchFamily="34" charset="0"/>
              </a:rPr>
              <a:t>3</a:t>
            </a:r>
            <a:r>
              <a:rPr lang="de-DE" altLang="de-DE" sz="1100" u="sng" dirty="0" smtClean="0">
                <a:latin typeface="Arial Narrow" panose="020B0606020202030204" pitchFamily="34" charset="0"/>
              </a:rPr>
              <a:t>	K4+,6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Grundl</a:t>
            </a:r>
            <a:r>
              <a:rPr lang="de-DE" altLang="de-DE" sz="1100" dirty="0" smtClean="0">
                <a:latin typeface="Arial Narrow" panose="020B0606020202030204" pitchFamily="34" charset="0"/>
              </a:rPr>
              <a:t>. Mediengestaltung	V2</a:t>
            </a:r>
          </a:p>
          <a:p>
            <a:pPr algn="just" eaLnBrk="1">
              <a:lnSpc>
                <a:spcPct val="100000"/>
              </a:lnSpc>
              <a:tabLst>
                <a:tab pos="1609725" algn="r"/>
              </a:tabLst>
            </a:pPr>
            <a:r>
              <a:rPr lang="de-DE" altLang="de-DE" sz="1100" dirty="0" smtClean="0">
                <a:latin typeface="Arial Narrow" panose="020B0606020202030204" pitchFamily="34" charset="0"/>
              </a:rPr>
              <a:t>Mediengestaltung	</a:t>
            </a:r>
            <a:r>
              <a:rPr lang="de-DE" altLang="de-DE" sz="1100" dirty="0">
                <a:latin typeface="Arial Narrow" panose="020B0606020202030204" pitchFamily="34" charset="0"/>
              </a:rPr>
              <a:t> SbA2-</a:t>
            </a:r>
            <a:r>
              <a:rPr lang="de-DE" altLang="de-DE" sz="1100" dirty="0" smtClean="0">
                <a:latin typeface="Arial Narrow" panose="020B0606020202030204" pitchFamily="34" charset="0"/>
              </a:rPr>
              <a:t>,P2</a:t>
            </a:r>
          </a:p>
          <a:p>
            <a:pPr algn="just" eaLnBrk="1">
              <a:lnSpc>
                <a:spcPct val="100000"/>
              </a:lnSpc>
              <a:tabLst>
                <a:tab pos="1609725" algn="r"/>
              </a:tabLst>
            </a:pPr>
            <a:r>
              <a:rPr lang="de-DE" altLang="de-DE" sz="1100" dirty="0" smtClean="0">
                <a:latin typeface="Arial Narrow" panose="020B0606020202030204" pitchFamily="34" charset="0"/>
              </a:rPr>
              <a:t>Medienpsychologie	V2</a:t>
            </a:r>
            <a:endParaRPr lang="de-DE" altLang="de-DE" sz="1100" dirty="0">
              <a:latin typeface="Arial Narrow" panose="020B0606020202030204" pitchFamily="34"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Medientechnik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4 </a:t>
            </a:r>
            <a:r>
              <a:rPr lang="de-DE" altLang="de-DE" sz="1100" u="sng" dirty="0" smtClean="0">
                <a:latin typeface="Arial Narrow" panose="020B0606020202030204" pitchFamily="34" charset="0"/>
              </a:rPr>
              <a:t>	K4+,6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Audiotechnik    V2 Videotechnik </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Medientechnik</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SbA2-,P2</a:t>
            </a:r>
            <a:endParaRPr lang="de-DE" altLang="de-DE" sz="1100" dirty="0">
              <a:latin typeface="Arial Narrow" panose="020B0606020202030204" pitchFamily="34"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Mathe und </a:t>
            </a:r>
            <a:r>
              <a:rPr lang="de-DE" altLang="de-DE" sz="1100" u="sng" dirty="0">
                <a:latin typeface="Arial Narrow" panose="020B0606020202030204" pitchFamily="34" charset="0"/>
              </a:rPr>
              <a:t>Simulation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1 </a:t>
            </a:r>
            <a:r>
              <a:rPr lang="de-DE" altLang="de-DE" sz="1100" u="sng" dirty="0" smtClean="0">
                <a:latin typeface="Arial Narrow" panose="020B0606020202030204" pitchFamily="34" charset="0"/>
              </a:rPr>
              <a:t>	K4+,4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Mathematik und Simulation	V2</a:t>
            </a:r>
          </a:p>
          <a:p>
            <a:pPr algn="just" eaLnBrk="1">
              <a:tabLst>
                <a:tab pos="1609725" algn="r"/>
              </a:tabLst>
            </a:pPr>
            <a:r>
              <a:rPr lang="de-DE" altLang="de-DE" sz="1100" dirty="0">
                <a:latin typeface="Arial Narrow" panose="020B0606020202030204" pitchFamily="34" charset="0"/>
              </a:rPr>
              <a:t>Mathematik und Simulation 	</a:t>
            </a:r>
            <a:r>
              <a:rPr lang="de-DE" altLang="de-DE" sz="1100" dirty="0" smtClean="0">
                <a:latin typeface="Arial Narrow" panose="020B0606020202030204" pitchFamily="34" charset="0"/>
              </a:rPr>
              <a:t>P1</a:t>
            </a:r>
          </a:p>
          <a:p>
            <a:pPr algn="just" eaLnBrk="1">
              <a:tabLst>
                <a:tab pos="1609725" algn="r"/>
              </a:tabLst>
            </a:pPr>
            <a:r>
              <a:rPr lang="de-DE" altLang="de-DE" sz="1100" dirty="0" smtClean="0">
                <a:latin typeface="Arial Narrow" panose="020B0606020202030204" pitchFamily="34" charset="0"/>
              </a:rPr>
              <a:t>Mathe u. Simulation	SbR2-,S1</a:t>
            </a:r>
            <a:endParaRPr lang="de-DE" altLang="de-DE" sz="1100" dirty="0">
              <a:latin typeface="Arial Narrow" panose="020B0606020202030204" pitchFamily="34" charset="0"/>
            </a:endParaRPr>
          </a:p>
          <a:p>
            <a:pPr algn="just" eaLnBrk="1">
              <a:tabLst>
                <a:tab pos="1609725" algn="r"/>
              </a:tabLst>
            </a:pPr>
            <a:endParaRPr lang="de-DE" altLang="de-DE" sz="1100" dirty="0">
              <a:latin typeface="Arial Narrow" panose="020B0606020202030204" pitchFamily="34"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Medienwirtschaft	K6+,4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Marketing </a:t>
            </a:r>
            <a:r>
              <a:rPr lang="de-DE" altLang="de-DE" sz="1100" dirty="0" smtClean="0">
                <a:latin typeface="Arial Narrow" panose="020B0606020202030204" pitchFamily="34" charset="0"/>
              </a:rPr>
              <a:t>	        V2 </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Medienökonomie	V2</a:t>
            </a:r>
          </a:p>
          <a:p>
            <a:pPr algn="just" eaLnBrk="1">
              <a:tabLst>
                <a:tab pos="1609725" algn="r"/>
              </a:tabLst>
            </a:pPr>
            <a:r>
              <a:rPr lang="de-DE" altLang="de-DE" sz="1100" i="1" dirty="0">
                <a:latin typeface="Arial Narrow" panose="020B0606020202030204" pitchFamily="34" charset="0"/>
              </a:rPr>
              <a:t>Zydorek</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User Experience Design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UxD</a:t>
            </a:r>
            <a:r>
              <a:rPr lang="de-DE" altLang="de-DE" sz="1100" dirty="0" smtClean="0">
                <a:latin typeface="Arial Narrow" panose="020B0606020202030204" pitchFamily="34" charset="0"/>
              </a:rPr>
              <a:t>	V2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UxD</a:t>
            </a:r>
            <a:r>
              <a:rPr lang="de-DE" altLang="de-DE" sz="1100" dirty="0" smtClean="0">
                <a:latin typeface="Arial Narrow" panose="020B0606020202030204" pitchFamily="34" charset="0"/>
              </a:rPr>
              <a:t>	SbA3+,S2</a:t>
            </a:r>
          </a:p>
          <a:p>
            <a:pPr algn="just" eaLnBrk="1">
              <a:lnSpc>
                <a:spcPct val="100000"/>
              </a:lnSpc>
              <a:tabLst>
                <a:tab pos="1609725" algn="r"/>
              </a:tabLst>
            </a:pPr>
            <a:r>
              <a:rPr lang="de-DE" altLang="de-DE" sz="1100" i="1" dirty="0" smtClean="0">
                <a:latin typeface="Arial Narrow" panose="020B0606020202030204" pitchFamily="34" charset="0"/>
              </a:rPr>
              <a:t>Krach*</a:t>
            </a:r>
            <a:endParaRPr lang="de-DE" altLang="de-DE" sz="1100" i="1" dirty="0">
              <a:latin typeface="Arial Narrow" panose="020B0606020202030204" pitchFamily="34"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marL="1790700" algn="just" eaLnBrk="1">
              <a:lnSpc>
                <a:spcPct val="100000"/>
              </a:lnSpc>
              <a:tabLst>
                <a:tab pos="6905625" algn="r"/>
                <a:tab pos="8686800" algn="l"/>
              </a:tabLst>
            </a:pPr>
            <a:r>
              <a:rPr lang="de-DE" altLang="de-DE" sz="1100" u="sng" dirty="0">
                <a:latin typeface="Arial Narrow" panose="020B0606020202030204" pitchFamily="34" charset="0"/>
              </a:rPr>
              <a:t>Praktisches </a:t>
            </a:r>
            <a:r>
              <a:rPr lang="de-DE" altLang="de-DE" sz="1100" u="sng" dirty="0" smtClean="0">
                <a:latin typeface="Arial Narrow" panose="020B0606020202030204" pitchFamily="34" charset="0"/>
              </a:rPr>
              <a:t>Studiensemester	B28-</a:t>
            </a:r>
          </a:p>
          <a:p>
            <a:pPr marL="1790700" algn="just" eaLnBrk="1">
              <a:lnSpc>
                <a:spcPct val="100000"/>
              </a:lnSpc>
              <a:tabLst>
                <a:tab pos="6905625" algn="r"/>
                <a:tab pos="8686800" algn="l"/>
              </a:tabLst>
            </a:pPr>
            <a:r>
              <a:rPr lang="de-DE" altLang="de-DE" sz="1100" dirty="0" smtClean="0">
                <a:latin typeface="Arial Narrow" panose="020B0606020202030204" pitchFamily="34" charset="0"/>
              </a:rPr>
              <a:t>Seminar	1R-, S2</a:t>
            </a:r>
            <a:endParaRPr lang="de-DE" altLang="de-DE" sz="1100" dirty="0">
              <a:latin typeface="Arial Narrow" panose="020B0606020202030204" pitchFamily="34" charset="0"/>
            </a:endParaRPr>
          </a:p>
        </p:txBody>
      </p:sp>
      <p:sp>
        <p:nvSpPr>
          <p:cNvPr id="13" name="Rectangle 14"/>
          <p:cNvSpPr>
            <a:spLocks noChangeArrowheads="1"/>
          </p:cNvSpPr>
          <p:nvPr/>
        </p:nvSpPr>
        <p:spPr bwMode="auto">
          <a:xfrm>
            <a:off x="358775" y="2857501"/>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latin typeface="Arial Narrow" panose="020B0606020202030204" pitchFamily="34" charset="0"/>
              </a:rPr>
              <a:t>Projektstudium </a:t>
            </a:r>
            <a:r>
              <a:rPr lang="de-DE" altLang="de-DE" sz="1100" u="sng" dirty="0" smtClean="0">
                <a:latin typeface="Arial Narrow" panose="020B0606020202030204" pitchFamily="34" charset="0"/>
              </a:rPr>
              <a:t>1	5</a:t>
            </a:r>
            <a:endParaRPr lang="de-DE" altLang="de-DE" sz="1100" u="sng" dirty="0">
              <a:latin typeface="Arial Narrow" panose="020B0606020202030204" pitchFamily="34" charset="0"/>
            </a:endParaRPr>
          </a:p>
          <a:p>
            <a:pPr algn="just" eaLnBrk="1">
              <a:lnSpc>
                <a:spcPct val="100000"/>
              </a:lnSpc>
              <a:tabLst>
                <a:tab pos="3314700" algn="r"/>
              </a:tabLst>
            </a:pPr>
            <a:r>
              <a:rPr lang="de-DE" altLang="de-DE" sz="1100" dirty="0">
                <a:latin typeface="Arial Narrow" panose="020B0606020202030204" pitchFamily="34" charset="0"/>
              </a:rPr>
              <a:t>Projektmanagement </a:t>
            </a:r>
            <a:r>
              <a:rPr lang="de-DE" altLang="de-DE" sz="1100" dirty="0" smtClean="0">
                <a:latin typeface="Arial Narrow" panose="020B0606020202030204" pitchFamily="34" charset="0"/>
              </a:rPr>
              <a:t> &amp; </a:t>
            </a:r>
            <a:r>
              <a:rPr lang="de-DE" altLang="de-DE" sz="1100" dirty="0" err="1" smtClean="0">
                <a:latin typeface="Arial Narrow" panose="020B0606020202030204" pitchFamily="34" charset="0"/>
              </a:rPr>
              <a:t>Softskills</a:t>
            </a:r>
            <a:r>
              <a:rPr lang="de-DE" altLang="de-DE" sz="1100" dirty="0" smtClean="0">
                <a:latin typeface="Arial Narrow" panose="020B0606020202030204" pitchFamily="34" charset="0"/>
              </a:rPr>
              <a:t> </a:t>
            </a:r>
            <a:r>
              <a:rPr lang="de-DE" altLang="de-DE" sz="1100" i="1" dirty="0" smtClean="0">
                <a:latin typeface="Arial Narrow" panose="020B0606020202030204" pitchFamily="34" charset="0"/>
              </a:rPr>
              <a:t>Pietsch</a:t>
            </a:r>
            <a:r>
              <a:rPr lang="de-DE" altLang="de-DE" sz="1100" dirty="0">
                <a:latin typeface="Arial Narrow" panose="020B0606020202030204" pitchFamily="34" charset="0"/>
              </a:rPr>
              <a:t>	A2-, S2</a:t>
            </a:r>
          </a:p>
          <a:p>
            <a:pPr algn="just" eaLnBrk="1">
              <a:tabLst>
                <a:tab pos="3314700" algn="r"/>
              </a:tabLst>
            </a:pPr>
            <a:r>
              <a:rPr lang="de-DE" altLang="de-DE" sz="1100" dirty="0" smtClean="0">
                <a:latin typeface="Arial Narrow" panose="020B0606020202030204" pitchFamily="34" charset="0"/>
              </a:rPr>
              <a:t>Wissenschaftliches Arbeiten und Schreiben </a:t>
            </a:r>
            <a:r>
              <a:rPr lang="de-DE" altLang="de-DE" sz="1100" i="1" dirty="0" smtClean="0">
                <a:latin typeface="Arial Narrow" panose="020B0606020202030204" pitchFamily="34" charset="0"/>
              </a:rPr>
              <a:t>Ruf</a:t>
            </a:r>
            <a:r>
              <a:rPr lang="de-DE" altLang="de-DE" sz="1100" dirty="0">
                <a:latin typeface="Arial Narrow" panose="020B0606020202030204" pitchFamily="34" charset="0"/>
              </a:rPr>
              <a:t>	</a:t>
            </a:r>
            <a:r>
              <a:rPr lang="de-DE" altLang="de-DE" sz="1100" dirty="0" smtClean="0">
                <a:latin typeface="Arial Narrow" panose="020B0606020202030204" pitchFamily="34" charset="0"/>
              </a:rPr>
              <a:t>A1-</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S1</a:t>
            </a:r>
            <a:endParaRPr lang="de-DE" altLang="de-DE" sz="1100" dirty="0">
              <a:latin typeface="Arial Narrow" panose="020B0606020202030204" pitchFamily="34" charset="0"/>
            </a:endParaRPr>
          </a:p>
          <a:p>
            <a:pPr algn="just" eaLnBrk="1">
              <a:lnSpc>
                <a:spcPct val="100000"/>
              </a:lnSpc>
              <a:tabLst>
                <a:tab pos="714375" algn="l"/>
                <a:tab pos="1619250" algn="l"/>
                <a:tab pos="3314700" algn="r"/>
              </a:tabLst>
            </a:pPr>
            <a:r>
              <a:rPr lang="de-DE" altLang="de-DE" sz="1100" dirty="0" smtClean="0">
                <a:latin typeface="Arial Narrow" panose="020B0606020202030204" pitchFamily="34" charset="0"/>
              </a:rPr>
              <a:t>Projekt	A9+, </a:t>
            </a:r>
            <a:r>
              <a:rPr lang="de-DE" altLang="de-DE" sz="1100" dirty="0" err="1" smtClean="0">
                <a:latin typeface="Arial Narrow" panose="020B0606020202030204" pitchFamily="34" charset="0"/>
              </a:rPr>
              <a:t>Pj</a:t>
            </a:r>
            <a:r>
              <a:rPr lang="de-DE" altLang="de-DE" sz="1100" dirty="0" smtClean="0">
                <a:latin typeface="Arial Narrow" panose="020B0606020202030204" pitchFamily="34" charset="0"/>
              </a:rPr>
              <a:t>	|     Projektseminar	S2</a:t>
            </a:r>
            <a:endParaRPr lang="de-DE" altLang="de-DE" sz="1100" dirty="0">
              <a:latin typeface="Arial Narrow" panose="020B0606020202030204" pitchFamily="34" charset="0"/>
            </a:endParaRPr>
          </a:p>
        </p:txBody>
      </p:sp>
      <p:sp>
        <p:nvSpPr>
          <p:cNvPr id="14" name="Rectangle 15"/>
          <p:cNvSpPr>
            <a:spLocks noChangeArrowheads="1"/>
          </p:cNvSpPr>
          <p:nvPr/>
        </p:nvSpPr>
        <p:spPr bwMode="auto">
          <a:xfrm>
            <a:off x="7371159"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Graf. Datenverarbeitung	K3+,6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Graf. Datenverarbeitung</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V4</a:t>
            </a:r>
          </a:p>
          <a:p>
            <a:pPr algn="just" eaLnBrk="1">
              <a:lnSpc>
                <a:spcPct val="100000"/>
              </a:lnSpc>
              <a:tabLst>
                <a:tab pos="1609725" algn="r"/>
              </a:tabLst>
            </a:pPr>
            <a:r>
              <a:rPr lang="de-DE" altLang="de-DE" sz="1100" dirty="0" smtClean="0">
                <a:latin typeface="Arial Narrow" panose="020B0606020202030204" pitchFamily="34" charset="0"/>
              </a:rPr>
              <a:t>Graf. </a:t>
            </a:r>
            <a:r>
              <a:rPr lang="de-DE" altLang="de-DE" sz="1100" dirty="0" err="1">
                <a:latin typeface="Arial Narrow" panose="020B0606020202030204" pitchFamily="34" charset="0"/>
              </a:rPr>
              <a:t>Datenverarb</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 Ü2</a:t>
            </a:r>
          </a:p>
          <a:p>
            <a:pPr algn="just" eaLnBrk="1">
              <a:tabLst>
                <a:tab pos="1609725" algn="r"/>
              </a:tabLst>
            </a:pPr>
            <a:r>
              <a:rPr lang="de-DE" altLang="de-DE" sz="1100" i="1" dirty="0" smtClean="0">
                <a:latin typeface="Arial Narrow" panose="020B0606020202030204" pitchFamily="34" charset="0"/>
              </a:rPr>
              <a:t>Waldowski*</a:t>
            </a:r>
            <a:endParaRPr lang="de-DE" altLang="de-DE" sz="1100" i="1" dirty="0">
              <a:latin typeface="Arial Narrow" panose="020B0606020202030204" pitchFamily="34" charset="0"/>
            </a:endParaRPr>
          </a:p>
        </p:txBody>
      </p:sp>
      <p:sp>
        <p:nvSpPr>
          <p:cNvPr id="18" name="Rectangle 25"/>
          <p:cNvSpPr>
            <a:spLocks noChangeArrowheads="1"/>
          </p:cNvSpPr>
          <p:nvPr/>
        </p:nvSpPr>
        <p:spPr bwMode="auto">
          <a:xfrm>
            <a:off x="56165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a:cs typeface="+mn-cs"/>
              </a:rPr>
              <a:t>WPM 3</a:t>
            </a:r>
            <a:endParaRPr lang="de-DE" altLang="de-DE" sz="1100" u="sng" dirty="0">
              <a:latin typeface="Arial Narrow" panose="020B0606020202030204" pitchFamily="34" charset="0"/>
            </a:endParaRPr>
          </a:p>
        </p:txBody>
      </p:sp>
      <p:sp>
        <p:nvSpPr>
          <p:cNvPr id="19" name="Rectangle 26"/>
          <p:cNvSpPr>
            <a:spLocks noChangeArrowheads="1"/>
          </p:cNvSpPr>
          <p:nvPr/>
        </p:nvSpPr>
        <p:spPr bwMode="auto">
          <a:xfrm>
            <a:off x="359966"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593850" algn="r"/>
              </a:tabLst>
            </a:pPr>
            <a:r>
              <a:rPr lang="de-DE" altLang="de-DE" sz="1100" u="sng" dirty="0" smtClean="0">
                <a:latin typeface="Arial Narrow" panose="020B0606020202030204" pitchFamily="34" charset="0"/>
              </a:rPr>
              <a:t>WPM Fremdsprache</a:t>
            </a:r>
          </a:p>
          <a:p>
            <a:pPr algn="just" eaLnBrk="1">
              <a:lnSpc>
                <a:spcPct val="100000"/>
              </a:lnSpc>
              <a:tabLst>
                <a:tab pos="1593850" algn="r"/>
              </a:tabLst>
            </a:pPr>
            <a:r>
              <a:rPr lang="de-DE" altLang="de-DE" sz="1100" dirty="0" smtClean="0">
                <a:latin typeface="Arial Narrow" panose="020B0606020202030204" pitchFamily="34" charset="0"/>
              </a:rPr>
              <a:t>Fremdsprache	K,SbA3+,V2</a:t>
            </a:r>
          </a:p>
          <a:p>
            <a:pPr eaLnBrk="1">
              <a:lnSpc>
                <a:spcPct val="100000"/>
              </a:lnSpc>
              <a:tabLst>
                <a:tab pos="1593850" algn="r"/>
              </a:tabLst>
            </a:pPr>
            <a:r>
              <a:rPr lang="de-DE" altLang="de-DE" sz="1100" dirty="0" smtClean="0">
                <a:latin typeface="Arial Narrow" panose="020B0606020202030204" pitchFamily="34" charset="0"/>
              </a:rPr>
              <a:t>Interkulturelle Kompetenz </a:t>
            </a:r>
            <a:r>
              <a:rPr lang="de-DE" altLang="de-DE" sz="1100" dirty="0">
                <a:latin typeface="Arial Narrow" panose="020B0606020202030204" pitchFamily="34" charset="0"/>
              </a:rPr>
              <a:t>oder </a:t>
            </a:r>
            <a:r>
              <a:rPr lang="de-DE" altLang="de-DE" sz="1100" dirty="0" smtClean="0">
                <a:latin typeface="Arial Narrow" panose="020B0606020202030204" pitchFamily="34" charset="0"/>
              </a:rPr>
              <a:t>Fremdsprache 	K,SbA3</a:t>
            </a:r>
            <a:r>
              <a:rPr lang="de-DE" altLang="de-DE" sz="1100" dirty="0">
                <a:latin typeface="Arial Narrow" panose="020B0606020202030204" pitchFamily="34" charset="0"/>
              </a:rPr>
              <a:t>+,</a:t>
            </a:r>
            <a:r>
              <a:rPr lang="de-DE" altLang="de-DE" sz="1100" dirty="0" smtClean="0">
                <a:latin typeface="Arial Narrow" panose="020B0606020202030204" pitchFamily="34" charset="0"/>
              </a:rPr>
              <a:t>V2</a:t>
            </a:r>
            <a:endParaRPr lang="de-DE" altLang="de-DE" sz="1100" dirty="0">
              <a:latin typeface="Arial Narrow" panose="020B0606020202030204" pitchFamily="34" charset="0"/>
            </a:endParaRP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1</a:t>
            </a:r>
            <a:endParaRPr lang="de-DE" altLang="de-DE" sz="1100" u="sng" dirty="0">
              <a:latin typeface="Arial Narrow" panose="020B0606020202030204" pitchFamily="34" charset="0"/>
            </a:endParaRP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4</a:t>
            </a:r>
            <a:endParaRPr lang="de-DE" altLang="de-DE" sz="1100" u="sng" dirty="0">
              <a:latin typeface="Arial Narrow" panose="020B0606020202030204" pitchFamily="34" charset="0"/>
            </a:endParaRPr>
          </a:p>
        </p:txBody>
      </p:sp>
      <p:sp>
        <p:nvSpPr>
          <p:cNvPr id="23" name="Rectangle 30"/>
          <p:cNvSpPr>
            <a:spLocks noChangeArrowheads="1"/>
          </p:cNvSpPr>
          <p:nvPr/>
        </p:nvSpPr>
        <p:spPr bwMode="auto">
          <a:xfrm>
            <a:off x="56165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mj-lt"/>
              </a:rPr>
              <a:t>WPM 5</a:t>
            </a:r>
            <a:endParaRPr lang="de-DE" altLang="de-DE" sz="1100" u="sng" dirty="0">
              <a:latin typeface="+mj-lt"/>
            </a:endParaRPr>
          </a:p>
        </p:txBody>
      </p:sp>
      <p:sp>
        <p:nvSpPr>
          <p:cNvPr id="24" name="Rectangle 31"/>
          <p:cNvSpPr>
            <a:spLocks noChangeArrowheads="1"/>
          </p:cNvSpPr>
          <p:nvPr/>
        </p:nvSpPr>
        <p:spPr bwMode="auto">
          <a:xfrm>
            <a:off x="73691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6</a:t>
            </a:r>
            <a:endParaRPr lang="de-DE" altLang="de-DE" sz="1100" u="sng" dirty="0">
              <a:latin typeface="Arial Narrow" panose="020B0606020202030204" pitchFamily="34" charset="0"/>
            </a:endParaRPr>
          </a:p>
        </p:txBody>
      </p:sp>
      <p:sp>
        <p:nvSpPr>
          <p:cNvPr id="25"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Seminar </a:t>
            </a:r>
            <a:r>
              <a:rPr lang="de-DE" altLang="de-DE" sz="1100" u="sng" dirty="0" smtClean="0">
                <a:latin typeface="Arial Narrow" panose="020B0606020202030204" pitchFamily="34" charset="0"/>
              </a:rPr>
              <a:t>MI	R6-,2</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Thesis-Seminar	S2</a:t>
            </a:r>
            <a:endParaRPr lang="de-DE" altLang="de-DE" sz="1100" dirty="0">
              <a:latin typeface="Arial Narrow" panose="020B0606020202030204" pitchFamily="34" charset="0"/>
            </a:endParaRPr>
          </a:p>
        </p:txBody>
      </p:sp>
      <p:sp>
        <p:nvSpPr>
          <p:cNvPr id="26" name="Rectangle 33"/>
          <p:cNvSpPr>
            <a:spLocks noChangeArrowheads="1"/>
          </p:cNvSpPr>
          <p:nvPr/>
        </p:nvSpPr>
        <p:spPr bwMode="auto">
          <a:xfrm>
            <a:off x="359966" y="554435"/>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smtClean="0">
                <a:latin typeface="Arial Narrow" panose="020B0606020202030204" pitchFamily="34" charset="0"/>
              </a:rPr>
              <a:t>Thesis	T12+</a:t>
            </a:r>
            <a:endParaRPr lang="de-DE" altLang="de-DE" sz="1100" u="sng" dirty="0">
              <a:latin typeface="Arial Narrow" panose="020B0606020202030204" pitchFamily="34" charset="0"/>
            </a:endParaRP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latin typeface="Arial Narrow" panose="020B0606020202030204" pitchFamily="34" charset="0"/>
              </a:rPr>
              <a:t>Projektstudium </a:t>
            </a:r>
            <a:r>
              <a:rPr lang="de-DE" altLang="de-DE" sz="1100" u="sng" dirty="0" smtClean="0">
                <a:latin typeface="Arial Narrow" panose="020B0606020202030204" pitchFamily="34" charset="0"/>
              </a:rPr>
              <a:t>2	2</a:t>
            </a:r>
            <a:endParaRPr lang="de-DE" altLang="de-DE" sz="1100" u="sng" dirty="0">
              <a:latin typeface="Arial Narrow" panose="020B0606020202030204" pitchFamily="34" charset="0"/>
            </a:endParaRPr>
          </a:p>
          <a:p>
            <a:pPr algn="just" eaLnBrk="1">
              <a:lnSpc>
                <a:spcPct val="100000"/>
              </a:lnSpc>
              <a:tabLst>
                <a:tab pos="3314700" algn="r"/>
              </a:tabLst>
            </a:pPr>
            <a:r>
              <a:rPr lang="de-DE" altLang="de-DE" sz="1100" dirty="0" smtClean="0">
                <a:latin typeface="Arial Narrow" panose="020B0606020202030204" pitchFamily="34" charset="0"/>
              </a:rPr>
              <a:t>Projekt	A12+, </a:t>
            </a:r>
            <a:r>
              <a:rPr lang="de-DE" altLang="de-DE" sz="1100" dirty="0" err="1" smtClean="0">
                <a:latin typeface="Arial Narrow" panose="020B0606020202030204" pitchFamily="34" charset="0"/>
              </a:rPr>
              <a:t>Pj</a:t>
            </a:r>
            <a:endParaRPr lang="de-DE" altLang="de-DE" sz="1100" dirty="0" smtClean="0">
              <a:latin typeface="Arial Narrow" panose="020B0606020202030204" pitchFamily="34" charset="0"/>
            </a:endParaRPr>
          </a:p>
          <a:p>
            <a:pPr algn="just" eaLnBrk="1">
              <a:lnSpc>
                <a:spcPct val="100000"/>
              </a:lnSpc>
              <a:tabLst>
                <a:tab pos="3314700" algn="r"/>
              </a:tabLst>
            </a:pPr>
            <a:r>
              <a:rPr lang="de-DE" altLang="de-DE" sz="1100" dirty="0" smtClean="0">
                <a:latin typeface="Arial Narrow" panose="020B0606020202030204" pitchFamily="34" charset="0"/>
              </a:rPr>
              <a:t>Projektseminar</a:t>
            </a:r>
            <a:r>
              <a:rPr lang="de-DE" altLang="de-DE" sz="1100" dirty="0">
                <a:latin typeface="Arial Narrow" panose="020B0606020202030204" pitchFamily="34" charset="0"/>
              </a:rPr>
              <a:t>	S2</a:t>
            </a: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Computergrafik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Computergrafik	V2</a:t>
            </a:r>
          </a:p>
          <a:p>
            <a:pPr algn="just" eaLnBrk="1">
              <a:tabLst>
                <a:tab pos="1609725" algn="r"/>
              </a:tabLst>
            </a:pPr>
            <a:r>
              <a:rPr lang="de-DE" altLang="de-DE" sz="1100" dirty="0">
                <a:latin typeface="Arial Narrow" panose="020B0606020202030204" pitchFamily="34" charset="0"/>
              </a:rPr>
              <a:t>Computergrafik	</a:t>
            </a:r>
            <a:r>
              <a:rPr lang="de-DE" altLang="de-DE" sz="1100" dirty="0" smtClean="0">
                <a:latin typeface="Arial Narrow" panose="020B0606020202030204" pitchFamily="34" charset="0"/>
              </a:rPr>
              <a:t>SbA3-,P2</a:t>
            </a:r>
          </a:p>
          <a:p>
            <a:pPr algn="just" eaLnBrk="1">
              <a:tabLst>
                <a:tab pos="1609725" algn="r"/>
              </a:tabLst>
            </a:pPr>
            <a:r>
              <a:rPr lang="de-DE" altLang="de-DE" sz="1100" i="1" dirty="0" smtClean="0">
                <a:latin typeface="Arial Narrow" panose="020B0606020202030204" pitchFamily="34" charset="0"/>
              </a:rPr>
              <a:t>Müller*</a:t>
            </a:r>
            <a:endParaRPr lang="de-DE" altLang="de-DE" sz="1100" i="1" dirty="0">
              <a:latin typeface="Arial Narrow" panose="020B0606020202030204" pitchFamily="34"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 Modulbeauftragung. *1 Schneider, *2 Schneider, *3 Fries, *4 Garcia</a:t>
            </a:r>
            <a:endParaRPr lang="de-DE" altLang="de-DE" sz="1000" dirty="0">
              <a:solidFill>
                <a:srgbClr val="000000"/>
              </a:solidFill>
              <a:latin typeface="Droid Sans" charset="0"/>
            </a:endParaRPr>
          </a:p>
        </p:txBody>
      </p:sp>
      <p:sp>
        <p:nvSpPr>
          <p:cNvPr id="31" name="Rectangle 17"/>
          <p:cNvSpPr>
            <a:spLocks noChangeArrowheads="1"/>
          </p:cNvSpPr>
          <p:nvPr/>
        </p:nvSpPr>
        <p:spPr bwMode="auto">
          <a:xfrm>
            <a:off x="2112566" y="1310879"/>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IT- &amp; </a:t>
            </a:r>
            <a:r>
              <a:rPr lang="de-DE" altLang="de-DE" sz="1100" u="sng" dirty="0" err="1" smtClean="0">
                <a:latin typeface="Arial Narrow" panose="020B0606020202030204" pitchFamily="34" charset="0"/>
              </a:rPr>
              <a:t>Med.Prod.Manag</a:t>
            </a:r>
            <a:r>
              <a:rPr lang="de-DE" altLang="de-DE" sz="1100" u="sng" dirty="0" smtClean="0">
                <a:latin typeface="Arial Narrow" panose="020B0606020202030204" pitchFamily="34" charset="0"/>
              </a:rPr>
              <a:t>.	K6+,6</a:t>
            </a:r>
          </a:p>
          <a:p>
            <a:pPr algn="just" eaLnBrk="1">
              <a:lnSpc>
                <a:spcPct val="100000"/>
              </a:lnSpc>
              <a:tabLst>
                <a:tab pos="1609725" algn="r"/>
              </a:tabLst>
            </a:pPr>
            <a:r>
              <a:rPr lang="de-DE" altLang="de-DE" sz="1100" dirty="0" smtClean="0">
                <a:latin typeface="Arial Narrow" panose="020B0606020202030204" pitchFamily="34" charset="0"/>
              </a:rPr>
              <a:t>IT- &amp; Online-</a:t>
            </a:r>
            <a:r>
              <a:rPr lang="de-DE" altLang="de-DE" sz="1100" dirty="0" err="1" smtClean="0">
                <a:latin typeface="Arial Narrow" panose="020B0606020202030204" pitchFamily="34" charset="0"/>
              </a:rPr>
              <a:t>Prod.Manag</a:t>
            </a:r>
            <a:r>
              <a:rPr lang="de-DE" altLang="de-DE" sz="1100" dirty="0" smtClean="0">
                <a:latin typeface="Arial Narrow" panose="020B0606020202030204" pitchFamily="34" charset="0"/>
              </a:rPr>
              <a:t>. 	V3</a:t>
            </a:r>
          </a:p>
          <a:p>
            <a:pPr algn="just" eaLnBrk="1">
              <a:lnSpc>
                <a:spcPct val="100000"/>
              </a:lnSpc>
              <a:tabLst>
                <a:tab pos="1609725" algn="r"/>
              </a:tabLst>
            </a:pPr>
            <a:r>
              <a:rPr lang="de-DE" altLang="de-DE" sz="1100" dirty="0" err="1" smtClean="0">
                <a:latin typeface="Arial Narrow" panose="020B0606020202030204" pitchFamily="34" charset="0"/>
              </a:rPr>
              <a:t>Manag</a:t>
            </a:r>
            <a:r>
              <a:rPr lang="de-DE" altLang="de-DE" sz="1100" dirty="0" smtClean="0">
                <a:latin typeface="Arial Narrow" panose="020B0606020202030204" pitchFamily="34" charset="0"/>
              </a:rPr>
              <a:t>. v. Medienprodukten	V3</a:t>
            </a:r>
          </a:p>
          <a:p>
            <a:pPr algn="just" eaLnBrk="1">
              <a:lnSpc>
                <a:spcPct val="100000"/>
              </a:lnSpc>
              <a:tabLst>
                <a:tab pos="1609725" algn="r"/>
              </a:tabLst>
            </a:pPr>
            <a:r>
              <a:rPr lang="de-DE" altLang="de-DE" sz="1100" i="1" dirty="0" smtClean="0">
                <a:latin typeface="Arial Narrow" panose="020B0606020202030204" pitchFamily="34"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w19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a:lnSpc>
                <a:spcPct val="100000"/>
              </a:lnSpc>
              <a:tabLst>
                <a:tab pos="1609725" algn="r"/>
              </a:tabLst>
              <a:defRPr/>
            </a:pPr>
            <a:r>
              <a:rPr lang="de-DE" altLang="de-DE" sz="1100" u="sng" dirty="0" smtClean="0">
                <a:latin typeface="Arial Narrow" panose="020B0606020202030204" pitchFamily="34" charset="0"/>
              </a:rPr>
              <a:t>Programmierung	K3+,4</a:t>
            </a:r>
            <a:endParaRPr lang="de-DE" altLang="de-DE" sz="1100" u="sng" dirty="0">
              <a:latin typeface="Arial Narrow" panose="020B0606020202030204" pitchFamily="34" charset="0"/>
            </a:endParaRPr>
          </a:p>
          <a:p>
            <a:pPr algn="just">
              <a:lnSpc>
                <a:spcPct val="100000"/>
              </a:lnSpc>
              <a:tabLst>
                <a:tab pos="1609725" algn="r"/>
              </a:tabLst>
              <a:defRPr/>
            </a:pPr>
            <a:r>
              <a:rPr lang="de-DE" altLang="de-DE" sz="1100" dirty="0" smtClean="0">
                <a:latin typeface="Arial Narrow" panose="020B0606020202030204" pitchFamily="34" charset="0"/>
              </a:rPr>
              <a:t>Programmieren	V2</a:t>
            </a:r>
          </a:p>
          <a:p>
            <a:pPr algn="just">
              <a:lnSpc>
                <a:spcPct val="100000"/>
              </a:lnSpc>
              <a:tabLst>
                <a:tab pos="1609725" algn="r"/>
              </a:tabLst>
              <a:defRPr/>
            </a:pPr>
            <a:r>
              <a:rPr lang="de-DE" altLang="de-DE" sz="1100" dirty="0" smtClean="0">
                <a:latin typeface="Arial Narrow" panose="020B0606020202030204" pitchFamily="34" charset="0"/>
              </a:rPr>
              <a:t>Programmieren	SbA3-,P2</a:t>
            </a:r>
          </a:p>
          <a:p>
            <a:pPr algn="just">
              <a:tabLst>
                <a:tab pos="1609725" algn="r"/>
              </a:tabLst>
              <a:defRPr/>
            </a:pPr>
            <a:r>
              <a:rPr lang="de-DE" altLang="de-DE" sz="1100" i="1" dirty="0" err="1" smtClean="0">
                <a:latin typeface="Arial Narrow" panose="020B0606020202030204" pitchFamily="34" charset="0"/>
              </a:rPr>
              <a:t>Eisenbiegler</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just" eaLnBrk="1">
              <a:tabLst>
                <a:tab pos="1609725" algn="r"/>
              </a:tabLst>
              <a:defRPr/>
            </a:pPr>
            <a:r>
              <a:rPr lang="de-DE" altLang="de-DE" sz="1100" u="sng" dirty="0" err="1" smtClean="0">
                <a:latin typeface="Arial Narrow" panose="020B0606020202030204" pitchFamily="34" charset="0"/>
                <a:cs typeface="+mn-cs"/>
              </a:rPr>
              <a:t>Grundl</a:t>
            </a:r>
            <a:r>
              <a:rPr lang="de-DE" altLang="de-DE" sz="1100" u="sng" dirty="0" smtClean="0">
                <a:latin typeface="Arial Narrow" panose="020B0606020202030204" pitchFamily="34" charset="0"/>
                <a:cs typeface="+mn-cs"/>
              </a:rPr>
              <a:t>. </a:t>
            </a:r>
            <a:r>
              <a:rPr lang="de-DE" altLang="de-DE" sz="1100" u="sng" dirty="0" err="1" smtClean="0">
                <a:latin typeface="Arial Narrow" panose="020B0606020202030204" pitchFamily="34" charset="0"/>
                <a:cs typeface="+mn-cs"/>
              </a:rPr>
              <a:t>interakt</a:t>
            </a:r>
            <a:r>
              <a:rPr lang="de-DE" altLang="de-DE" sz="1100" u="sng" dirty="0" smtClean="0">
                <a:latin typeface="Arial Narrow" panose="020B0606020202030204" pitchFamily="34" charset="0"/>
                <a:cs typeface="+mn-cs"/>
              </a:rPr>
              <a:t>. Systeme	K3+,4</a:t>
            </a:r>
            <a:endParaRPr lang="de-DE" altLang="de-DE" sz="1100" u="sng" dirty="0">
              <a:latin typeface="Arial Narrow" panose="020B0606020202030204" pitchFamily="34" charset="0"/>
              <a:cs typeface="+mn-cs"/>
            </a:endParaRPr>
          </a:p>
          <a:p>
            <a:pPr lvl="0" algn="just" eaLnBrk="1">
              <a:tabLst>
                <a:tab pos="1609725" algn="r"/>
              </a:tabLst>
              <a:defRPr/>
            </a:pPr>
            <a:r>
              <a:rPr lang="de-DE" altLang="de-DE" sz="1100" dirty="0" err="1">
                <a:latin typeface="Arial Narrow" panose="020B0606020202030204" pitchFamily="34" charset="0"/>
              </a:rPr>
              <a:t>Grundl</a:t>
            </a:r>
            <a:r>
              <a:rPr lang="de-DE" altLang="de-DE" sz="1100" dirty="0" smtClean="0">
                <a:latin typeface="Arial Narrow" panose="020B0606020202030204" pitchFamily="34" charset="0"/>
              </a:rPr>
              <a:t>. int. </a:t>
            </a:r>
            <a:r>
              <a:rPr lang="de-DE" altLang="de-DE" sz="1100" dirty="0">
                <a:latin typeface="Arial Narrow" panose="020B0606020202030204" pitchFamily="34" charset="0"/>
              </a:rPr>
              <a:t>Systeme	V2</a:t>
            </a:r>
          </a:p>
          <a:p>
            <a:pPr algn="just" eaLnBrk="1">
              <a:tabLst>
                <a:tab pos="1609725" algn="r"/>
              </a:tabLst>
              <a:defRPr/>
            </a:pPr>
            <a:r>
              <a:rPr lang="de-DE" altLang="de-DE" sz="1100" dirty="0" err="1">
                <a:latin typeface="Arial Narrow" panose="020B0606020202030204" pitchFamily="34" charset="0"/>
              </a:rPr>
              <a:t>Grundl</a:t>
            </a:r>
            <a:r>
              <a:rPr lang="de-DE" altLang="de-DE" sz="1100" dirty="0" smtClean="0">
                <a:latin typeface="Arial Narrow" panose="020B0606020202030204" pitchFamily="34" charset="0"/>
              </a:rPr>
              <a:t>. int. Systeme</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SbA3-,P2</a:t>
            </a:r>
          </a:p>
          <a:p>
            <a:pPr algn="just" eaLnBrk="1">
              <a:tabLst>
                <a:tab pos="1609725" algn="r"/>
              </a:tabLst>
              <a:defRPr/>
            </a:pPr>
            <a:r>
              <a:rPr lang="de-DE" altLang="de-DE" sz="1100" i="1" dirty="0" smtClean="0">
                <a:latin typeface="Arial Narrow" panose="020B0606020202030204" pitchFamily="34" charset="0"/>
              </a:rPr>
              <a:t>Taube*</a:t>
            </a:r>
            <a:endParaRPr lang="de-DE" altLang="de-DE" sz="1100" i="1" dirty="0">
              <a:latin typeface="Arial Narrow" panose="020B0606020202030204" pitchFamily="34" charset="0"/>
            </a:endParaRPr>
          </a:p>
        </p:txBody>
      </p:sp>
      <p:sp>
        <p:nvSpPr>
          <p:cNvPr id="42"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Verteilte Anwendungen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Verteilte </a:t>
            </a:r>
            <a:r>
              <a:rPr lang="de-DE" altLang="de-DE" sz="1100" dirty="0" err="1">
                <a:latin typeface="Arial Narrow" panose="020B0606020202030204" pitchFamily="34" charset="0"/>
              </a:rPr>
              <a:t>Anwend</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V2</a:t>
            </a:r>
            <a:r>
              <a:rPr lang="de-DE" altLang="de-DE" sz="1100" dirty="0">
                <a:latin typeface="Arial Narrow" panose="020B0606020202030204" pitchFamily="34" charset="0"/>
              </a:rPr>
              <a:t/>
            </a:r>
            <a:br>
              <a:rPr lang="de-DE" altLang="de-DE" sz="1100" dirty="0">
                <a:latin typeface="Arial Narrow" panose="020B0606020202030204" pitchFamily="34" charset="0"/>
              </a:rPr>
            </a:br>
            <a:r>
              <a:rPr lang="de-DE" altLang="de-DE" sz="1100" dirty="0">
                <a:latin typeface="Arial Narrow" panose="020B0606020202030204" pitchFamily="34" charset="0"/>
              </a:rPr>
              <a:t>Verteilte </a:t>
            </a:r>
            <a:r>
              <a:rPr lang="de-DE" altLang="de-DE" sz="1100" dirty="0" err="1">
                <a:latin typeface="Arial Narrow" panose="020B0606020202030204" pitchFamily="34" charset="0"/>
              </a:rPr>
              <a:t>Anwend</a:t>
            </a:r>
            <a:r>
              <a:rPr lang="de-DE" altLang="de-DE" sz="1100" dirty="0">
                <a:latin typeface="Arial Narrow" panose="020B0606020202030204" pitchFamily="34" charset="0"/>
              </a:rPr>
              <a:t>.	SbA3-,P2</a:t>
            </a:r>
            <a:br>
              <a:rPr lang="de-DE" altLang="de-DE" sz="1100" dirty="0">
                <a:latin typeface="Arial Narrow" panose="020B0606020202030204" pitchFamily="34" charset="0"/>
              </a:rPr>
            </a:br>
            <a:r>
              <a:rPr lang="de-DE" altLang="de-DE" sz="1100" i="1" dirty="0" err="1" smtClean="0">
                <a:latin typeface="Arial Narrow" panose="020B0606020202030204" pitchFamily="34" charset="0"/>
              </a:rPr>
              <a:t>Eisenbiegler</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45" name="Rectangle 23"/>
          <p:cNvSpPr>
            <a:spLocks noChangeArrowheads="1"/>
          </p:cNvSpPr>
          <p:nvPr/>
        </p:nvSpPr>
        <p:spPr bwMode="auto">
          <a:xfrm>
            <a:off x="5616575"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Softwaredesign	K3+,4</a:t>
            </a:r>
          </a:p>
          <a:p>
            <a:pPr algn="just" eaLnBrk="1">
              <a:lnSpc>
                <a:spcPct val="100000"/>
              </a:lnSpc>
              <a:tabLst>
                <a:tab pos="1609725" algn="r"/>
              </a:tabLst>
            </a:pPr>
            <a:r>
              <a:rPr lang="de-DE" altLang="de-DE" sz="1100" dirty="0">
                <a:latin typeface="Arial Narrow" panose="020B0606020202030204" pitchFamily="34" charset="0"/>
              </a:rPr>
              <a:t>Softwaredesign	V2</a:t>
            </a:r>
          </a:p>
          <a:p>
            <a:pPr algn="just" eaLnBrk="1">
              <a:tabLst>
                <a:tab pos="1609725" algn="r"/>
              </a:tabLst>
            </a:pPr>
            <a:r>
              <a:rPr lang="de-DE" altLang="de-DE" sz="1100" dirty="0">
                <a:latin typeface="Arial Narrow" panose="020B0606020202030204" pitchFamily="34" charset="0"/>
              </a:rPr>
              <a:t>Softwaredesign	</a:t>
            </a:r>
            <a:r>
              <a:rPr lang="de-DE" altLang="de-DE" sz="1100" dirty="0" smtClean="0">
                <a:latin typeface="Arial Narrow" panose="020B0606020202030204" pitchFamily="34" charset="0"/>
              </a:rPr>
              <a:t>SbA3-, P2</a:t>
            </a:r>
          </a:p>
          <a:p>
            <a:pPr algn="just" eaLnBrk="1">
              <a:tabLst>
                <a:tab pos="1609725" algn="r"/>
              </a:tabLst>
            </a:pPr>
            <a:r>
              <a:rPr lang="de-DE" altLang="de-DE" sz="1100" i="1" dirty="0" smtClean="0">
                <a:latin typeface="Arial Narrow" panose="020B0606020202030204" pitchFamily="34" charset="0"/>
              </a:rPr>
              <a:t>Dell‘Oro*</a:t>
            </a:r>
          </a:p>
        </p:txBody>
      </p:sp>
      <p:sp>
        <p:nvSpPr>
          <p:cNvPr id="46" name="Rectangle 17"/>
          <p:cNvSpPr>
            <a:spLocks noChangeArrowheads="1"/>
          </p:cNvSpPr>
          <p:nvPr/>
        </p:nvSpPr>
        <p:spPr bwMode="auto">
          <a:xfrm>
            <a:off x="5616575" y="208694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latin typeface="Arial Narrow" panose="020B0606020202030204" pitchFamily="34" charset="0"/>
              </a:rPr>
              <a:t>Digi</a:t>
            </a:r>
            <a:r>
              <a:rPr lang="de-DE" altLang="de-DE" sz="1100" u="sng" dirty="0" smtClean="0">
                <a:latin typeface="Arial Narrow" panose="020B0606020202030204" pitchFamily="34" charset="0"/>
              </a:rPr>
              <a:t>. Medienproduktion	K2+,4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Digitale AV-Technik	V2</a:t>
            </a:r>
          </a:p>
          <a:p>
            <a:pPr algn="just" eaLnBrk="1">
              <a:lnSpc>
                <a:spcPct val="100000"/>
              </a:lnSpc>
              <a:tabLst>
                <a:tab pos="1609725" algn="r"/>
              </a:tabLst>
            </a:pPr>
            <a:r>
              <a:rPr lang="de-DE" altLang="de-DE" sz="1100" dirty="0" smtClean="0">
                <a:latin typeface="Arial Narrow" panose="020B0606020202030204" pitchFamily="34" charset="0"/>
              </a:rPr>
              <a:t>Digit. </a:t>
            </a:r>
            <a:r>
              <a:rPr lang="de-DE" altLang="de-DE" sz="1100" dirty="0" err="1" smtClean="0">
                <a:latin typeface="Arial Narrow" panose="020B0606020202030204" pitchFamily="34" charset="0"/>
              </a:rPr>
              <a:t>Medienprod</a:t>
            </a:r>
            <a:r>
              <a:rPr lang="de-DE" altLang="de-DE" sz="1100" dirty="0" smtClean="0">
                <a:latin typeface="Arial Narrow" panose="020B0606020202030204" pitchFamily="34" charset="0"/>
              </a:rPr>
              <a:t>. 	SbA4+,S2</a:t>
            </a:r>
          </a:p>
          <a:p>
            <a:pPr algn="just" eaLnBrk="1">
              <a:lnSpc>
                <a:spcPct val="100000"/>
              </a:lnSpc>
              <a:tabLst>
                <a:tab pos="1609725" algn="r"/>
              </a:tabLst>
            </a:pPr>
            <a:r>
              <a:rPr lang="de-DE" altLang="de-DE" sz="1100" i="1" dirty="0" smtClean="0">
                <a:latin typeface="Arial Narrow" panose="020B0606020202030204" pitchFamily="34" charset="0"/>
              </a:rPr>
              <a:t>Müller*</a:t>
            </a:r>
            <a:endParaRPr lang="de-DE" altLang="de-DE" sz="1100" i="1" dirty="0">
              <a:latin typeface="Arial Narrow" panose="020B0606020202030204" pitchFamily="34" charset="0"/>
            </a:endParaRPr>
          </a:p>
        </p:txBody>
      </p:sp>
      <p:sp>
        <p:nvSpPr>
          <p:cNvPr id="48" name="Rectangle 17"/>
          <p:cNvSpPr>
            <a:spLocks noChangeArrowheads="1"/>
          </p:cNvSpPr>
          <p:nvPr/>
        </p:nvSpPr>
        <p:spPr bwMode="auto">
          <a:xfrm>
            <a:off x="3851838"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Kommunikationssysteme</a:t>
            </a:r>
            <a:r>
              <a:rPr lang="de-DE" altLang="de-DE" sz="1100" u="sng" dirty="0" smtClean="0">
                <a:latin typeface="Arial Narrow" panose="020B0606020202030204" pitchFamily="34" charset="0"/>
              </a:rPr>
              <a:t>	K3+,4</a:t>
            </a:r>
          </a:p>
          <a:p>
            <a:pPr algn="just" eaLnBrk="1">
              <a:lnSpc>
                <a:spcPct val="100000"/>
              </a:lnSpc>
              <a:tabLst>
                <a:tab pos="1609725" algn="r"/>
              </a:tabLst>
            </a:pPr>
            <a:r>
              <a:rPr lang="de-DE" altLang="de-DE" sz="1100" dirty="0">
                <a:latin typeface="Arial Narrow" panose="020B0606020202030204" pitchFamily="34" charset="0"/>
              </a:rPr>
              <a:t>Kommunikationssysteme	V2</a:t>
            </a:r>
          </a:p>
          <a:p>
            <a:pPr algn="just" eaLnBrk="1">
              <a:tabLst>
                <a:tab pos="1609725" algn="r"/>
              </a:tabLst>
            </a:pPr>
            <a:r>
              <a:rPr lang="de-DE" altLang="de-DE" sz="1100" dirty="0" err="1" smtClean="0">
                <a:latin typeface="Arial Narrow" panose="020B0606020202030204" pitchFamily="34" charset="0"/>
              </a:rPr>
              <a:t>Kommunikationssys</a:t>
            </a:r>
            <a:r>
              <a:rPr lang="de-DE" altLang="de-DE" sz="1100" dirty="0" smtClean="0">
                <a:latin typeface="Arial Narrow" panose="020B0606020202030204" pitchFamily="34" charset="0"/>
              </a:rPr>
              <a:t>.</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SbA3-,P2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i="1" dirty="0" smtClean="0">
                <a:latin typeface="Arial Narrow" panose="020B0606020202030204" pitchFamily="34" charset="0"/>
              </a:rPr>
              <a:t>Anders*</a:t>
            </a:r>
            <a:endParaRPr lang="de-DE" altLang="de-DE" sz="1100" i="1" dirty="0">
              <a:latin typeface="Arial Narrow" panose="020B0606020202030204" pitchFamily="34" charset="0"/>
            </a:endParaRPr>
          </a:p>
        </p:txBody>
      </p:sp>
      <p:sp>
        <p:nvSpPr>
          <p:cNvPr id="43" name="Rectangle 29"/>
          <p:cNvSpPr>
            <a:spLocks noChangeArrowheads="1"/>
          </p:cNvSpPr>
          <p:nvPr/>
        </p:nvSpPr>
        <p:spPr bwMode="auto">
          <a:xfrm>
            <a:off x="38639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2</a:t>
            </a:r>
            <a:endParaRPr lang="de-DE" altLang="de-DE" sz="1100" u="sng" dirty="0">
              <a:latin typeface="Arial Narrow" panose="020B0606020202030204" pitchFamily="34" charset="0"/>
            </a:endParaRPr>
          </a:p>
        </p:txBody>
      </p:sp>
    </p:spTree>
    <p:extLst>
      <p:ext uri="{BB962C8B-B14F-4D97-AF65-F5344CB8AC3E}">
        <p14:creationId xmlns:p14="http://schemas.microsoft.com/office/powerpoint/2010/main" val="2740858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1"/>
          <p:cNvSpPr txBox="1">
            <a:spLocks/>
          </p:cNvSpPr>
          <p:nvPr/>
        </p:nvSpPr>
        <p:spPr>
          <a:xfrm>
            <a:off x="59376" y="34824"/>
            <a:ext cx="8977119" cy="441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000" kern="1200" baseline="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de-DE" altLang="de-DE" dirty="0" smtClean="0">
                <a:solidFill>
                  <a:srgbClr val="000000"/>
                </a:solidFill>
                <a:latin typeface="Droid Sans" charset="0"/>
              </a:rPr>
              <a:t>Medieninformatik (B. Sc.) </a:t>
            </a:r>
            <a:r>
              <a:rPr lang="de-DE" altLang="de-DE" dirty="0" smtClean="0">
                <a:solidFill>
                  <a:srgbClr val="FF0000"/>
                </a:solidFill>
                <a:latin typeface="Droid Sans" charset="0"/>
              </a:rPr>
              <a:t>Redaktionelle Änderungen 3.2.2016</a:t>
            </a:r>
            <a:endParaRPr lang="de-DE" dirty="0"/>
          </a:p>
        </p:txBody>
      </p:sp>
      <p:sp>
        <p:nvSpPr>
          <p:cNvPr id="4" name="Rectangle 1"/>
          <p:cNvSpPr>
            <a:spLocks noChangeArrowheads="1"/>
          </p:cNvSpPr>
          <p:nvPr/>
        </p:nvSpPr>
        <p:spPr bwMode="auto">
          <a:xfrm>
            <a:off x="3587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tabLst>
                <a:tab pos="1609725" algn="r"/>
              </a:tabLst>
            </a:pPr>
            <a:r>
              <a:rPr lang="de-DE" altLang="de-DE" sz="1100" u="sng" dirty="0">
                <a:latin typeface="Arial Narrow" panose="020B0606020202030204" pitchFamily="34" charset="0"/>
              </a:rPr>
              <a:t>MINT-Grundlagen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2 </a:t>
            </a:r>
            <a:r>
              <a:rPr lang="de-DE" altLang="de-DE" sz="1100" u="sng" dirty="0" smtClean="0">
                <a:latin typeface="Arial Narrow" panose="020B0606020202030204" pitchFamily="34" charset="0"/>
              </a:rPr>
              <a:t>	K5+,4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Mathe in </a:t>
            </a:r>
            <a:r>
              <a:rPr lang="de-DE" altLang="de-DE" sz="1100" dirty="0" err="1" smtClean="0">
                <a:latin typeface="Arial Narrow" panose="020B0606020202030204" pitchFamily="34" charset="0"/>
              </a:rPr>
              <a:t>Medien&amp;Inform</a:t>
            </a:r>
            <a:r>
              <a:rPr lang="de-DE" altLang="de-DE" sz="1100" dirty="0" smtClean="0">
                <a:latin typeface="Arial Narrow" panose="020B0606020202030204" pitchFamily="34" charset="0"/>
              </a:rPr>
              <a:t>.	V2</a:t>
            </a:r>
            <a:br>
              <a:rPr lang="de-DE" altLang="de-DE" sz="1100" dirty="0" smtClean="0">
                <a:latin typeface="Arial Narrow" panose="020B0606020202030204" pitchFamily="34" charset="0"/>
              </a:rPr>
            </a:br>
            <a:r>
              <a:rPr lang="de-DE" altLang="de-DE" sz="1100" dirty="0">
                <a:latin typeface="Arial Narrow" panose="020B0606020202030204" pitchFamily="34" charset="0"/>
              </a:rPr>
              <a:t>Physik </a:t>
            </a:r>
            <a:r>
              <a:rPr lang="de-DE" altLang="de-DE" sz="1100" dirty="0" smtClean="0">
                <a:latin typeface="Arial Narrow" panose="020B0606020202030204" pitchFamily="34" charset="0"/>
              </a:rPr>
              <a:t>in Med. &amp;Info	SbR1-,S1</a:t>
            </a:r>
          </a:p>
          <a:p>
            <a:pPr algn="just" eaLnBrk="1">
              <a:lnSpc>
                <a:spcPct val="100000"/>
              </a:lnSpc>
              <a:tabLst>
                <a:tab pos="1609725" algn="r"/>
              </a:tabLst>
            </a:pPr>
            <a:r>
              <a:rPr lang="de-DE" altLang="de-DE" sz="1100" dirty="0" smtClean="0">
                <a:latin typeface="Arial Narrow" panose="020B0606020202030204" pitchFamily="34" charset="0"/>
              </a:rPr>
              <a:t>MINT-Praktikum	P1</a:t>
            </a:r>
            <a:endParaRPr lang="de-DE" altLang="de-DE" sz="1100" dirty="0">
              <a:latin typeface="Arial Narrow" panose="020B0606020202030204" pitchFamily="34" charset="0"/>
            </a:endParaRPr>
          </a:p>
        </p:txBody>
      </p:sp>
      <p:sp>
        <p:nvSpPr>
          <p:cNvPr id="5" name="Rectangle 2"/>
          <p:cNvSpPr>
            <a:spLocks noChangeArrowheads="1"/>
          </p:cNvSpPr>
          <p:nvPr/>
        </p:nvSpPr>
        <p:spPr bwMode="auto">
          <a:xfrm>
            <a:off x="21113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Allgemeine BWL	K6+,4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Allgemeine BWL</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V4</a:t>
            </a:r>
          </a:p>
          <a:p>
            <a:pPr algn="just" eaLnBrk="1">
              <a:lnSpc>
                <a:spcPct val="100000"/>
              </a:lnSpc>
              <a:tabLst>
                <a:tab pos="1609725" algn="r"/>
              </a:tabLst>
            </a:pPr>
            <a:endParaRPr lang="de-DE" altLang="de-DE" sz="1100" dirty="0">
              <a:latin typeface="Arial Narrow" panose="020B0606020202030204" pitchFamily="34" charset="0"/>
            </a:endParaRPr>
          </a:p>
          <a:p>
            <a:pPr algn="just" eaLnBrk="1">
              <a:tabLst>
                <a:tab pos="1609725" algn="r"/>
              </a:tabLst>
            </a:pPr>
            <a:r>
              <a:rPr lang="de-DE" altLang="de-DE" sz="1100" i="1" dirty="0" smtClean="0">
                <a:latin typeface="Arial Narrow" panose="020B0606020202030204" pitchFamily="34" charset="0"/>
              </a:rPr>
              <a:t>Schulten*</a:t>
            </a:r>
            <a:endParaRPr lang="de-DE" altLang="de-DE" sz="1100" i="1" dirty="0">
              <a:latin typeface="Arial Narrow" panose="020B0606020202030204" pitchFamily="34" charset="0"/>
            </a:endParaRPr>
          </a:p>
        </p:txBody>
      </p:sp>
      <p:sp>
        <p:nvSpPr>
          <p:cNvPr id="6" name="Rectangle 4"/>
          <p:cNvSpPr>
            <a:spLocks noChangeArrowheads="1"/>
          </p:cNvSpPr>
          <p:nvPr/>
        </p:nvSpPr>
        <p:spPr bwMode="auto">
          <a:xfrm>
            <a:off x="56165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Mediengestaltung *</a:t>
            </a:r>
            <a:r>
              <a:rPr lang="de-DE" altLang="de-DE" sz="1100" u="sng" baseline="30000" dirty="0">
                <a:latin typeface="Arial Narrow" panose="020B0606020202030204" pitchFamily="34" charset="0"/>
              </a:rPr>
              <a:t>3</a:t>
            </a:r>
            <a:r>
              <a:rPr lang="de-DE" altLang="de-DE" sz="1100" u="sng" dirty="0" smtClean="0">
                <a:latin typeface="Arial Narrow" panose="020B0606020202030204" pitchFamily="34" charset="0"/>
              </a:rPr>
              <a:t>	K4+,6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Grundl</a:t>
            </a:r>
            <a:r>
              <a:rPr lang="de-DE" altLang="de-DE" sz="1100" dirty="0" smtClean="0">
                <a:latin typeface="Arial Narrow" panose="020B0606020202030204" pitchFamily="34" charset="0"/>
              </a:rPr>
              <a:t>. Mediengestaltung	V2</a:t>
            </a:r>
          </a:p>
          <a:p>
            <a:pPr algn="just" eaLnBrk="1">
              <a:lnSpc>
                <a:spcPct val="100000"/>
              </a:lnSpc>
              <a:tabLst>
                <a:tab pos="1609725" algn="r"/>
              </a:tabLst>
            </a:pPr>
            <a:r>
              <a:rPr lang="de-DE" altLang="de-DE" sz="1100" dirty="0" smtClean="0">
                <a:latin typeface="Arial Narrow" panose="020B0606020202030204" pitchFamily="34" charset="0"/>
              </a:rPr>
              <a:t>Mediengestaltung	</a:t>
            </a:r>
            <a:r>
              <a:rPr lang="de-DE" altLang="de-DE" sz="1100" dirty="0">
                <a:latin typeface="Arial Narrow" panose="020B0606020202030204" pitchFamily="34" charset="0"/>
              </a:rPr>
              <a:t> SbA2-</a:t>
            </a:r>
            <a:r>
              <a:rPr lang="de-DE" altLang="de-DE" sz="1100" dirty="0" smtClean="0">
                <a:latin typeface="Arial Narrow" panose="020B0606020202030204" pitchFamily="34" charset="0"/>
              </a:rPr>
              <a:t>,P2</a:t>
            </a:r>
          </a:p>
          <a:p>
            <a:pPr algn="just" eaLnBrk="1">
              <a:lnSpc>
                <a:spcPct val="100000"/>
              </a:lnSpc>
              <a:tabLst>
                <a:tab pos="1609725" algn="r"/>
              </a:tabLst>
            </a:pPr>
            <a:r>
              <a:rPr lang="de-DE" altLang="de-DE" sz="1100" dirty="0" smtClean="0">
                <a:latin typeface="Arial Narrow" panose="020B0606020202030204" pitchFamily="34" charset="0"/>
              </a:rPr>
              <a:t>Medienpsychologie	V2</a:t>
            </a:r>
            <a:endParaRPr lang="de-DE" altLang="de-DE" sz="1100" dirty="0">
              <a:latin typeface="Arial Narrow" panose="020B0606020202030204" pitchFamily="34" charset="0"/>
            </a:endParaRPr>
          </a:p>
        </p:txBody>
      </p:sp>
      <p:sp>
        <p:nvSpPr>
          <p:cNvPr id="7" name="Rectangle 5"/>
          <p:cNvSpPr>
            <a:spLocks noChangeArrowheads="1"/>
          </p:cNvSpPr>
          <p:nvPr/>
        </p:nvSpPr>
        <p:spPr bwMode="auto">
          <a:xfrm>
            <a:off x="7369175" y="4906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Medientechnik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4 </a:t>
            </a:r>
            <a:r>
              <a:rPr lang="de-DE" altLang="de-DE" sz="1100" u="sng" dirty="0" smtClean="0">
                <a:latin typeface="Arial Narrow" panose="020B0606020202030204" pitchFamily="34" charset="0"/>
              </a:rPr>
              <a:t>	K4+,6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Audiotechnik    V2 Videotechnik </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Medientechnik</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SbA2-,P2</a:t>
            </a:r>
            <a:endParaRPr lang="de-DE" altLang="de-DE" sz="1100" dirty="0">
              <a:latin typeface="Arial Narrow" panose="020B0606020202030204" pitchFamily="34" charset="0"/>
            </a:endParaRPr>
          </a:p>
        </p:txBody>
      </p:sp>
      <p:sp>
        <p:nvSpPr>
          <p:cNvPr id="8" name="Rectangle 6"/>
          <p:cNvSpPr>
            <a:spLocks noChangeArrowheads="1"/>
          </p:cNvSpPr>
          <p:nvPr/>
        </p:nvSpPr>
        <p:spPr bwMode="auto">
          <a:xfrm>
            <a:off x="-36512" y="5068293"/>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1</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16</a:t>
            </a:r>
            <a:endParaRPr lang="de-DE" altLang="de-DE" sz="1000" dirty="0">
              <a:solidFill>
                <a:srgbClr val="000000"/>
              </a:solidFill>
              <a:latin typeface="Droid Sans" charset="0"/>
            </a:endParaRPr>
          </a:p>
        </p:txBody>
      </p:sp>
      <p:sp>
        <p:nvSpPr>
          <p:cNvPr id="9" name="Rectangle 7"/>
          <p:cNvSpPr>
            <a:spLocks noChangeArrowheads="1"/>
          </p:cNvSpPr>
          <p:nvPr/>
        </p:nvSpPr>
        <p:spPr bwMode="auto">
          <a:xfrm>
            <a:off x="3587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Mathe und </a:t>
            </a:r>
            <a:r>
              <a:rPr lang="de-DE" altLang="de-DE" sz="1100" u="sng" dirty="0">
                <a:latin typeface="Arial Narrow" panose="020B0606020202030204" pitchFamily="34" charset="0"/>
              </a:rPr>
              <a:t>Simulation </a:t>
            </a:r>
            <a:r>
              <a:rPr lang="de-DE" altLang="de-DE" sz="1100" u="sng" dirty="0" smtClean="0">
                <a:latin typeface="Arial Narrow" panose="020B0606020202030204" pitchFamily="34" charset="0"/>
              </a:rPr>
              <a:t>*</a:t>
            </a:r>
            <a:r>
              <a:rPr lang="de-DE" altLang="de-DE" sz="1100" u="sng" baseline="30000" dirty="0" smtClean="0">
                <a:latin typeface="Arial Narrow" panose="020B0606020202030204" pitchFamily="34" charset="0"/>
              </a:rPr>
              <a:t>1 </a:t>
            </a:r>
            <a:r>
              <a:rPr lang="de-DE" altLang="de-DE" sz="1100" u="sng" dirty="0" smtClean="0">
                <a:latin typeface="Arial Narrow" panose="020B0606020202030204" pitchFamily="34" charset="0"/>
              </a:rPr>
              <a:t>	K4+,4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Mathematik und Simulation	V2</a:t>
            </a:r>
          </a:p>
          <a:p>
            <a:pPr algn="just" eaLnBrk="1">
              <a:tabLst>
                <a:tab pos="1609725" algn="r"/>
              </a:tabLst>
            </a:pPr>
            <a:r>
              <a:rPr lang="de-DE" altLang="de-DE" sz="1100" dirty="0">
                <a:latin typeface="Arial Narrow" panose="020B0606020202030204" pitchFamily="34" charset="0"/>
              </a:rPr>
              <a:t>Mathematik und Simulation 	</a:t>
            </a:r>
            <a:r>
              <a:rPr lang="de-DE" altLang="de-DE" sz="1100" dirty="0" smtClean="0">
                <a:latin typeface="Arial Narrow" panose="020B0606020202030204" pitchFamily="34" charset="0"/>
              </a:rPr>
              <a:t>P1</a:t>
            </a:r>
          </a:p>
          <a:p>
            <a:pPr algn="just" eaLnBrk="1">
              <a:tabLst>
                <a:tab pos="1609725" algn="r"/>
              </a:tabLst>
            </a:pPr>
            <a:r>
              <a:rPr lang="de-DE" altLang="de-DE" sz="1100" dirty="0" smtClean="0">
                <a:latin typeface="Arial Narrow" panose="020B0606020202030204" pitchFamily="34" charset="0"/>
              </a:rPr>
              <a:t>Mathe u. Simulation	SbR2-,S1</a:t>
            </a:r>
            <a:endParaRPr lang="de-DE" altLang="de-DE" sz="1100" dirty="0">
              <a:latin typeface="Arial Narrow" panose="020B0606020202030204" pitchFamily="34" charset="0"/>
            </a:endParaRPr>
          </a:p>
          <a:p>
            <a:pPr algn="just" eaLnBrk="1">
              <a:tabLst>
                <a:tab pos="1609725" algn="r"/>
              </a:tabLst>
            </a:pPr>
            <a:endParaRPr lang="de-DE" altLang="de-DE" sz="1100" dirty="0">
              <a:latin typeface="Arial Narrow" panose="020B0606020202030204" pitchFamily="34" charset="0"/>
            </a:endParaRPr>
          </a:p>
        </p:txBody>
      </p:sp>
      <p:sp>
        <p:nvSpPr>
          <p:cNvPr id="10" name="Rectangle 8"/>
          <p:cNvSpPr>
            <a:spLocks noChangeArrowheads="1"/>
          </p:cNvSpPr>
          <p:nvPr/>
        </p:nvSpPr>
        <p:spPr bwMode="auto">
          <a:xfrm>
            <a:off x="21113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Medienwirtschaft	K6+,4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Marketing </a:t>
            </a:r>
            <a:r>
              <a:rPr lang="de-DE" altLang="de-DE" sz="1100" dirty="0" smtClean="0">
                <a:latin typeface="Arial Narrow" panose="020B0606020202030204" pitchFamily="34" charset="0"/>
              </a:rPr>
              <a:t>	        V2 </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Medienökonomie	V2</a:t>
            </a:r>
          </a:p>
          <a:p>
            <a:pPr algn="just" eaLnBrk="1">
              <a:tabLst>
                <a:tab pos="1609725" algn="r"/>
              </a:tabLst>
            </a:pPr>
            <a:r>
              <a:rPr lang="de-DE" altLang="de-DE" sz="1100" i="1" dirty="0">
                <a:latin typeface="Arial Narrow" panose="020B0606020202030204" pitchFamily="34" charset="0"/>
              </a:rPr>
              <a:t>Zydorek</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11" name="Rectangle 10"/>
          <p:cNvSpPr>
            <a:spLocks noChangeArrowheads="1"/>
          </p:cNvSpPr>
          <p:nvPr/>
        </p:nvSpPr>
        <p:spPr bwMode="auto">
          <a:xfrm>
            <a:off x="56165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User Experience Design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UxD</a:t>
            </a:r>
            <a:r>
              <a:rPr lang="de-DE" altLang="de-DE" sz="1100" dirty="0" smtClean="0">
                <a:latin typeface="Arial Narrow" panose="020B0606020202030204" pitchFamily="34" charset="0"/>
              </a:rPr>
              <a:t>	V2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dirty="0" err="1" smtClean="0">
                <a:latin typeface="Arial Narrow" panose="020B0606020202030204" pitchFamily="34" charset="0"/>
              </a:rPr>
              <a:t>UxD</a:t>
            </a:r>
            <a:r>
              <a:rPr lang="de-DE" altLang="de-DE" sz="1100" dirty="0" smtClean="0">
                <a:latin typeface="Arial Narrow" panose="020B0606020202030204" pitchFamily="34" charset="0"/>
              </a:rPr>
              <a:t>	SbA3+,S2</a:t>
            </a:r>
          </a:p>
          <a:p>
            <a:pPr algn="just" eaLnBrk="1">
              <a:lnSpc>
                <a:spcPct val="100000"/>
              </a:lnSpc>
              <a:tabLst>
                <a:tab pos="1609725" algn="r"/>
              </a:tabLst>
            </a:pPr>
            <a:r>
              <a:rPr lang="de-DE" altLang="de-DE" sz="1100" i="1" dirty="0" smtClean="0">
                <a:latin typeface="Arial Narrow" panose="020B0606020202030204" pitchFamily="34" charset="0"/>
              </a:rPr>
              <a:t>Krach*</a:t>
            </a:r>
            <a:endParaRPr lang="de-DE" altLang="de-DE" sz="1100" i="1" dirty="0">
              <a:latin typeface="Arial Narrow" panose="020B0606020202030204" pitchFamily="34" charset="0"/>
            </a:endParaRPr>
          </a:p>
        </p:txBody>
      </p:sp>
      <p:sp>
        <p:nvSpPr>
          <p:cNvPr id="12" name="Rectangle 13"/>
          <p:cNvSpPr>
            <a:spLocks noChangeArrowheads="1"/>
          </p:cNvSpPr>
          <p:nvPr/>
        </p:nvSpPr>
        <p:spPr bwMode="auto">
          <a:xfrm>
            <a:off x="346638" y="3645024"/>
            <a:ext cx="8686800" cy="407988"/>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cs typeface="Arial" charset="0"/>
              </a:defRPr>
            </a:lvl9pPr>
          </a:lstStyle>
          <a:p>
            <a:pPr marL="1790700" algn="just" eaLnBrk="1">
              <a:lnSpc>
                <a:spcPct val="100000"/>
              </a:lnSpc>
              <a:tabLst>
                <a:tab pos="6905625" algn="r"/>
                <a:tab pos="8686800" algn="l"/>
              </a:tabLst>
            </a:pPr>
            <a:r>
              <a:rPr lang="de-DE" altLang="de-DE" sz="1100" u="sng" dirty="0">
                <a:latin typeface="Arial Narrow" panose="020B0606020202030204" pitchFamily="34" charset="0"/>
              </a:rPr>
              <a:t>Praktisches </a:t>
            </a:r>
            <a:r>
              <a:rPr lang="de-DE" altLang="de-DE" sz="1100" u="sng" dirty="0" smtClean="0">
                <a:latin typeface="Arial Narrow" panose="020B0606020202030204" pitchFamily="34" charset="0"/>
              </a:rPr>
              <a:t>Studiensemester	B28-</a:t>
            </a:r>
          </a:p>
          <a:p>
            <a:pPr marL="1790700" algn="just" eaLnBrk="1">
              <a:lnSpc>
                <a:spcPct val="100000"/>
              </a:lnSpc>
              <a:tabLst>
                <a:tab pos="6905625" algn="r"/>
                <a:tab pos="8686800" algn="l"/>
              </a:tabLst>
            </a:pPr>
            <a:r>
              <a:rPr lang="de-DE" altLang="de-DE" sz="1100" dirty="0" smtClean="0">
                <a:latin typeface="Arial Narrow" panose="020B0606020202030204" pitchFamily="34" charset="0"/>
              </a:rPr>
              <a:t>Seminar	1R-, S2</a:t>
            </a:r>
            <a:endParaRPr lang="de-DE" altLang="de-DE" sz="1100" dirty="0">
              <a:latin typeface="Arial Narrow" panose="020B0606020202030204" pitchFamily="34" charset="0"/>
            </a:endParaRPr>
          </a:p>
        </p:txBody>
      </p:sp>
      <p:sp>
        <p:nvSpPr>
          <p:cNvPr id="13" name="Rectangle 14"/>
          <p:cNvSpPr>
            <a:spLocks noChangeArrowheads="1"/>
          </p:cNvSpPr>
          <p:nvPr/>
        </p:nvSpPr>
        <p:spPr bwMode="auto">
          <a:xfrm>
            <a:off x="358775" y="2857501"/>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latin typeface="Arial Narrow" panose="020B0606020202030204" pitchFamily="34" charset="0"/>
              </a:rPr>
              <a:t>Projektstudium </a:t>
            </a:r>
            <a:r>
              <a:rPr lang="de-DE" altLang="de-DE" sz="1100" u="sng" dirty="0" smtClean="0">
                <a:latin typeface="Arial Narrow" panose="020B0606020202030204" pitchFamily="34" charset="0"/>
              </a:rPr>
              <a:t>1	5</a:t>
            </a:r>
            <a:endParaRPr lang="de-DE" altLang="de-DE" sz="1100" u="sng" dirty="0">
              <a:latin typeface="Arial Narrow" panose="020B0606020202030204" pitchFamily="34" charset="0"/>
            </a:endParaRPr>
          </a:p>
          <a:p>
            <a:pPr algn="just" eaLnBrk="1">
              <a:lnSpc>
                <a:spcPct val="100000"/>
              </a:lnSpc>
              <a:tabLst>
                <a:tab pos="3314700" algn="r"/>
              </a:tabLst>
            </a:pPr>
            <a:r>
              <a:rPr lang="de-DE" altLang="de-DE" sz="1100" dirty="0">
                <a:latin typeface="Arial Narrow" panose="020B0606020202030204" pitchFamily="34" charset="0"/>
              </a:rPr>
              <a:t>Projektmanagement </a:t>
            </a:r>
            <a:r>
              <a:rPr lang="de-DE" altLang="de-DE" sz="1100" dirty="0" smtClean="0">
                <a:latin typeface="Arial Narrow" panose="020B0606020202030204" pitchFamily="34" charset="0"/>
              </a:rPr>
              <a:t> &amp; </a:t>
            </a:r>
            <a:r>
              <a:rPr lang="de-DE" altLang="de-DE" sz="1100" dirty="0" err="1" smtClean="0">
                <a:latin typeface="Arial Narrow" panose="020B0606020202030204" pitchFamily="34" charset="0"/>
              </a:rPr>
              <a:t>Softskills</a:t>
            </a:r>
            <a:r>
              <a:rPr lang="de-DE" altLang="de-DE" sz="1100" dirty="0" smtClean="0">
                <a:latin typeface="Arial Narrow" panose="020B0606020202030204" pitchFamily="34" charset="0"/>
              </a:rPr>
              <a:t> </a:t>
            </a:r>
            <a:r>
              <a:rPr lang="de-DE" altLang="de-DE" sz="1100" i="1" dirty="0" smtClean="0">
                <a:latin typeface="Arial Narrow" panose="020B0606020202030204" pitchFamily="34" charset="0"/>
              </a:rPr>
              <a:t>Pietsch</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SbA2-</a:t>
            </a:r>
            <a:r>
              <a:rPr lang="de-DE" altLang="de-DE" sz="1100" dirty="0">
                <a:latin typeface="Arial Narrow" panose="020B0606020202030204" pitchFamily="34" charset="0"/>
              </a:rPr>
              <a:t>, S2</a:t>
            </a:r>
          </a:p>
          <a:p>
            <a:pPr algn="just" eaLnBrk="1">
              <a:tabLst>
                <a:tab pos="3314700" algn="r"/>
              </a:tabLst>
            </a:pPr>
            <a:r>
              <a:rPr lang="de-DE" altLang="de-DE" sz="1100" dirty="0" smtClean="0">
                <a:latin typeface="Arial Narrow" panose="020B0606020202030204" pitchFamily="34" charset="0"/>
              </a:rPr>
              <a:t>Wissenschaftliches Arbeiten und Schreiben </a:t>
            </a:r>
            <a:r>
              <a:rPr lang="de-DE" altLang="de-DE" sz="1100" i="1" dirty="0" smtClean="0">
                <a:latin typeface="Arial Narrow" panose="020B0606020202030204" pitchFamily="34" charset="0"/>
              </a:rPr>
              <a:t>Ruf</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SbA1-</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S1</a:t>
            </a:r>
            <a:endParaRPr lang="de-DE" altLang="de-DE" sz="1100" dirty="0">
              <a:latin typeface="Arial Narrow" panose="020B0606020202030204" pitchFamily="34" charset="0"/>
            </a:endParaRPr>
          </a:p>
          <a:p>
            <a:pPr algn="just" eaLnBrk="1">
              <a:lnSpc>
                <a:spcPct val="100000"/>
              </a:lnSpc>
              <a:tabLst>
                <a:tab pos="714375" algn="l"/>
                <a:tab pos="1619250" algn="l"/>
                <a:tab pos="3314700" algn="r"/>
              </a:tabLst>
            </a:pPr>
            <a:r>
              <a:rPr lang="de-DE" altLang="de-DE" sz="1100" dirty="0" smtClean="0">
                <a:latin typeface="Arial Narrow" panose="020B0606020202030204" pitchFamily="34" charset="0"/>
              </a:rPr>
              <a:t>Projekt	A9+, </a:t>
            </a:r>
            <a:r>
              <a:rPr lang="de-DE" altLang="de-DE" sz="1100" dirty="0" err="1" smtClean="0">
                <a:latin typeface="Arial Narrow" panose="020B0606020202030204" pitchFamily="34" charset="0"/>
              </a:rPr>
              <a:t>Pj</a:t>
            </a:r>
            <a:r>
              <a:rPr lang="de-DE" altLang="de-DE" sz="1100" dirty="0" smtClean="0">
                <a:latin typeface="Arial Narrow" panose="020B0606020202030204" pitchFamily="34" charset="0"/>
              </a:rPr>
              <a:t>	|     Projektseminar	S2</a:t>
            </a:r>
            <a:endParaRPr lang="de-DE" altLang="de-DE" sz="1100" dirty="0">
              <a:latin typeface="Arial Narrow" panose="020B0606020202030204" pitchFamily="34" charset="0"/>
            </a:endParaRPr>
          </a:p>
        </p:txBody>
      </p:sp>
      <p:sp>
        <p:nvSpPr>
          <p:cNvPr id="14" name="Rectangle 15"/>
          <p:cNvSpPr>
            <a:spLocks noChangeArrowheads="1"/>
          </p:cNvSpPr>
          <p:nvPr/>
        </p:nvSpPr>
        <p:spPr bwMode="auto">
          <a:xfrm>
            <a:off x="7371159"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Graf. Datenverarbeitung	K3+,6</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Graf. Datenverarbeitung</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V4</a:t>
            </a:r>
          </a:p>
          <a:p>
            <a:pPr algn="just" eaLnBrk="1">
              <a:lnSpc>
                <a:spcPct val="100000"/>
              </a:lnSpc>
              <a:tabLst>
                <a:tab pos="1609725" algn="r"/>
              </a:tabLst>
            </a:pPr>
            <a:r>
              <a:rPr lang="de-DE" altLang="de-DE" sz="1100" dirty="0" smtClean="0">
                <a:latin typeface="Arial Narrow" panose="020B0606020202030204" pitchFamily="34" charset="0"/>
              </a:rPr>
              <a:t>Graf. </a:t>
            </a:r>
            <a:r>
              <a:rPr lang="de-DE" altLang="de-DE" sz="1100" dirty="0" err="1">
                <a:latin typeface="Arial Narrow" panose="020B0606020202030204" pitchFamily="34" charset="0"/>
              </a:rPr>
              <a:t>Datenverarb</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 Ü2</a:t>
            </a:r>
          </a:p>
          <a:p>
            <a:pPr algn="just" eaLnBrk="1">
              <a:tabLst>
                <a:tab pos="1609725" algn="r"/>
              </a:tabLst>
            </a:pPr>
            <a:r>
              <a:rPr lang="de-DE" altLang="de-DE" sz="1100" i="1" dirty="0" smtClean="0">
                <a:latin typeface="Arial Narrow" panose="020B0606020202030204" pitchFamily="34" charset="0"/>
              </a:rPr>
              <a:t>Waldowski*</a:t>
            </a:r>
            <a:endParaRPr lang="de-DE" altLang="de-DE" sz="1100" i="1" dirty="0">
              <a:latin typeface="Arial Narrow" panose="020B0606020202030204" pitchFamily="34" charset="0"/>
            </a:endParaRPr>
          </a:p>
        </p:txBody>
      </p:sp>
      <p:sp>
        <p:nvSpPr>
          <p:cNvPr id="18" name="Rectangle 25"/>
          <p:cNvSpPr>
            <a:spLocks noChangeArrowheads="1"/>
          </p:cNvSpPr>
          <p:nvPr/>
        </p:nvSpPr>
        <p:spPr bwMode="auto">
          <a:xfrm>
            <a:off x="5616575" y="1309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a:cs typeface="+mn-cs"/>
              </a:rPr>
              <a:t>WPM 3</a:t>
            </a:r>
            <a:endParaRPr lang="de-DE" altLang="de-DE" sz="1100" u="sng" dirty="0">
              <a:latin typeface="Arial Narrow" panose="020B0606020202030204" pitchFamily="34" charset="0"/>
            </a:endParaRPr>
          </a:p>
        </p:txBody>
      </p:sp>
      <p:sp>
        <p:nvSpPr>
          <p:cNvPr id="19" name="Rectangle 26"/>
          <p:cNvSpPr>
            <a:spLocks noChangeArrowheads="1"/>
          </p:cNvSpPr>
          <p:nvPr/>
        </p:nvSpPr>
        <p:spPr bwMode="auto">
          <a:xfrm>
            <a:off x="359966"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593850" algn="r"/>
              </a:tabLst>
            </a:pPr>
            <a:r>
              <a:rPr lang="de-DE" altLang="de-DE" sz="1100" u="sng" dirty="0" smtClean="0">
                <a:latin typeface="Arial Narrow" panose="020B0606020202030204" pitchFamily="34" charset="0"/>
              </a:rPr>
              <a:t>WPM Fremdsprache</a:t>
            </a:r>
          </a:p>
          <a:p>
            <a:pPr algn="just" eaLnBrk="1">
              <a:lnSpc>
                <a:spcPct val="100000"/>
              </a:lnSpc>
              <a:tabLst>
                <a:tab pos="1593850" algn="r"/>
              </a:tabLst>
            </a:pPr>
            <a:r>
              <a:rPr lang="de-DE" altLang="de-DE" sz="1100" dirty="0" smtClean="0">
                <a:latin typeface="Arial Narrow" panose="020B0606020202030204" pitchFamily="34" charset="0"/>
              </a:rPr>
              <a:t>Fremdsprache	K,SbA3+,V2</a:t>
            </a:r>
          </a:p>
          <a:p>
            <a:pPr eaLnBrk="1">
              <a:lnSpc>
                <a:spcPct val="100000"/>
              </a:lnSpc>
              <a:tabLst>
                <a:tab pos="1593850" algn="r"/>
              </a:tabLst>
            </a:pPr>
            <a:r>
              <a:rPr lang="de-DE" altLang="de-DE" sz="1100" dirty="0" smtClean="0">
                <a:latin typeface="Arial Narrow" panose="020B0606020202030204" pitchFamily="34" charset="0"/>
              </a:rPr>
              <a:t>Interkulturelle Kompetenz </a:t>
            </a:r>
            <a:r>
              <a:rPr lang="de-DE" altLang="de-DE" sz="1100" dirty="0">
                <a:latin typeface="Arial Narrow" panose="020B0606020202030204" pitchFamily="34" charset="0"/>
              </a:rPr>
              <a:t>oder </a:t>
            </a:r>
            <a:r>
              <a:rPr lang="de-DE" altLang="de-DE" sz="1100" dirty="0" smtClean="0">
                <a:latin typeface="Arial Narrow" panose="020B0606020202030204" pitchFamily="34" charset="0"/>
              </a:rPr>
              <a:t>Fremdsprache 	K,SbA3</a:t>
            </a:r>
            <a:r>
              <a:rPr lang="de-DE" altLang="de-DE" sz="1100" dirty="0">
                <a:latin typeface="Arial Narrow" panose="020B0606020202030204" pitchFamily="34" charset="0"/>
              </a:rPr>
              <a:t>+,</a:t>
            </a:r>
            <a:r>
              <a:rPr lang="de-DE" altLang="de-DE" sz="1100" dirty="0" smtClean="0">
                <a:latin typeface="Arial Narrow" panose="020B0606020202030204" pitchFamily="34" charset="0"/>
              </a:rPr>
              <a:t>V2</a:t>
            </a:r>
            <a:endParaRPr lang="de-DE" altLang="de-DE" sz="1100" dirty="0">
              <a:latin typeface="Arial Narrow" panose="020B0606020202030204" pitchFamily="34" charset="0"/>
            </a:endParaRPr>
          </a:p>
        </p:txBody>
      </p:sp>
      <p:sp>
        <p:nvSpPr>
          <p:cNvPr id="21" name="Rectangle 28"/>
          <p:cNvSpPr>
            <a:spLocks noChangeArrowheads="1"/>
          </p:cNvSpPr>
          <p:nvPr/>
        </p:nvSpPr>
        <p:spPr bwMode="auto">
          <a:xfrm>
            <a:off x="73691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1</a:t>
            </a:r>
            <a:endParaRPr lang="de-DE" altLang="de-DE" sz="1100" u="sng" dirty="0">
              <a:latin typeface="Arial Narrow" panose="020B0606020202030204" pitchFamily="34" charset="0"/>
            </a:endParaRPr>
          </a:p>
        </p:txBody>
      </p:sp>
      <p:sp>
        <p:nvSpPr>
          <p:cNvPr id="22" name="Rectangle 29"/>
          <p:cNvSpPr>
            <a:spLocks noChangeArrowheads="1"/>
          </p:cNvSpPr>
          <p:nvPr/>
        </p:nvSpPr>
        <p:spPr bwMode="auto">
          <a:xfrm>
            <a:off x="73691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4</a:t>
            </a:r>
            <a:endParaRPr lang="de-DE" altLang="de-DE" sz="1100" u="sng" dirty="0">
              <a:latin typeface="Arial Narrow" panose="020B0606020202030204" pitchFamily="34" charset="0"/>
            </a:endParaRPr>
          </a:p>
        </p:txBody>
      </p:sp>
      <p:sp>
        <p:nvSpPr>
          <p:cNvPr id="23" name="Rectangle 30"/>
          <p:cNvSpPr>
            <a:spLocks noChangeArrowheads="1"/>
          </p:cNvSpPr>
          <p:nvPr/>
        </p:nvSpPr>
        <p:spPr bwMode="auto">
          <a:xfrm>
            <a:off x="56165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mj-lt"/>
              </a:rPr>
              <a:t>WPM 5</a:t>
            </a:r>
            <a:endParaRPr lang="de-DE" altLang="de-DE" sz="1100" u="sng" dirty="0">
              <a:latin typeface="+mj-lt"/>
            </a:endParaRPr>
          </a:p>
        </p:txBody>
      </p:sp>
      <p:sp>
        <p:nvSpPr>
          <p:cNvPr id="24" name="Rectangle 31"/>
          <p:cNvSpPr>
            <a:spLocks noChangeArrowheads="1"/>
          </p:cNvSpPr>
          <p:nvPr/>
        </p:nvSpPr>
        <p:spPr bwMode="auto">
          <a:xfrm>
            <a:off x="7369175" y="54766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6</a:t>
            </a:r>
            <a:endParaRPr lang="de-DE" altLang="de-DE" sz="1100" u="sng" dirty="0">
              <a:latin typeface="Arial Narrow" panose="020B0606020202030204" pitchFamily="34" charset="0"/>
            </a:endParaRPr>
          </a:p>
        </p:txBody>
      </p:sp>
      <p:sp>
        <p:nvSpPr>
          <p:cNvPr id="25" name="Rectangle 32"/>
          <p:cNvSpPr>
            <a:spLocks noChangeArrowheads="1"/>
          </p:cNvSpPr>
          <p:nvPr/>
        </p:nvSpPr>
        <p:spPr bwMode="auto">
          <a:xfrm>
            <a:off x="3863975" y="548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Seminar </a:t>
            </a:r>
            <a:r>
              <a:rPr lang="de-DE" altLang="de-DE" sz="1100" u="sng" dirty="0" smtClean="0">
                <a:latin typeface="Arial Narrow" panose="020B0606020202030204" pitchFamily="34" charset="0"/>
              </a:rPr>
              <a:t>MI	R6-,2</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Thesis-Seminar	S2</a:t>
            </a:r>
            <a:endParaRPr lang="de-DE" altLang="de-DE" sz="1100" dirty="0">
              <a:latin typeface="Arial Narrow" panose="020B0606020202030204" pitchFamily="34" charset="0"/>
            </a:endParaRPr>
          </a:p>
        </p:txBody>
      </p:sp>
      <p:sp>
        <p:nvSpPr>
          <p:cNvPr id="26" name="Rectangle 33"/>
          <p:cNvSpPr>
            <a:spLocks noChangeArrowheads="1"/>
          </p:cNvSpPr>
          <p:nvPr/>
        </p:nvSpPr>
        <p:spPr bwMode="auto">
          <a:xfrm>
            <a:off x="359966" y="554435"/>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smtClean="0">
                <a:latin typeface="Arial Narrow" panose="020B0606020202030204" pitchFamily="34" charset="0"/>
              </a:rPr>
              <a:t>Thesis	T12+</a:t>
            </a:r>
            <a:endParaRPr lang="de-DE" altLang="de-DE" sz="1100" u="sng" dirty="0">
              <a:latin typeface="Arial Narrow" panose="020B0606020202030204" pitchFamily="34" charset="0"/>
            </a:endParaRPr>
          </a:p>
        </p:txBody>
      </p:sp>
      <p:sp>
        <p:nvSpPr>
          <p:cNvPr id="27" name="Rectangle 36"/>
          <p:cNvSpPr>
            <a:spLocks noChangeArrowheads="1"/>
          </p:cNvSpPr>
          <p:nvPr/>
        </p:nvSpPr>
        <p:spPr bwMode="auto">
          <a:xfrm>
            <a:off x="358775" y="2072680"/>
            <a:ext cx="34290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 pos="2171700" algn="l"/>
                <a:tab pos="2895600" algn="l"/>
              </a:tabLst>
              <a:defRPr>
                <a:solidFill>
                  <a:schemeClr val="tx1"/>
                </a:solidFill>
                <a:latin typeface="Arial" charset="0"/>
                <a:cs typeface="Arial" charset="0"/>
              </a:defRPr>
            </a:lvl1pPr>
            <a:lvl2pPr marL="37931725" indent="-37474525" eaLnBrk="0">
              <a:tabLst>
                <a:tab pos="723900" algn="l"/>
                <a:tab pos="1447800" algn="l"/>
                <a:tab pos="2171700" algn="l"/>
                <a:tab pos="2895600" algn="l"/>
              </a:tabLst>
              <a:defRPr>
                <a:solidFill>
                  <a:schemeClr val="tx1"/>
                </a:solidFill>
                <a:latin typeface="Arial" charset="0"/>
                <a:cs typeface="Arial" charset="0"/>
              </a:defRPr>
            </a:lvl2pPr>
            <a:lvl3pPr eaLnBrk="0">
              <a:tabLst>
                <a:tab pos="723900" algn="l"/>
                <a:tab pos="1447800" algn="l"/>
                <a:tab pos="2171700" algn="l"/>
                <a:tab pos="2895600" algn="l"/>
              </a:tabLst>
              <a:defRPr>
                <a:solidFill>
                  <a:schemeClr val="tx1"/>
                </a:solidFill>
                <a:latin typeface="Arial" charset="0"/>
                <a:cs typeface="Arial" charset="0"/>
              </a:defRPr>
            </a:lvl3pPr>
            <a:lvl4pPr eaLnBrk="0">
              <a:tabLst>
                <a:tab pos="723900" algn="l"/>
                <a:tab pos="1447800" algn="l"/>
                <a:tab pos="2171700" algn="l"/>
                <a:tab pos="2895600" algn="l"/>
              </a:tabLst>
              <a:defRPr>
                <a:solidFill>
                  <a:schemeClr val="tx1"/>
                </a:solidFill>
                <a:latin typeface="Arial" charset="0"/>
                <a:cs typeface="Arial" charset="0"/>
              </a:defRPr>
            </a:lvl4pPr>
            <a:lvl5pPr eaLnBrk="0">
              <a:tabLst>
                <a:tab pos="723900" algn="l"/>
                <a:tab pos="1447800" algn="l"/>
                <a:tab pos="2171700" algn="l"/>
                <a:tab pos="28956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 pos="2171700" algn="l"/>
                <a:tab pos="2895600" algn="l"/>
              </a:tabLst>
              <a:defRPr>
                <a:solidFill>
                  <a:schemeClr val="tx1"/>
                </a:solidFill>
                <a:latin typeface="Arial" charset="0"/>
                <a:cs typeface="Arial" charset="0"/>
              </a:defRPr>
            </a:lvl9pPr>
          </a:lstStyle>
          <a:p>
            <a:pPr algn="just" eaLnBrk="1">
              <a:lnSpc>
                <a:spcPct val="100000"/>
              </a:lnSpc>
              <a:tabLst>
                <a:tab pos="3314700" algn="r"/>
              </a:tabLst>
            </a:pPr>
            <a:r>
              <a:rPr lang="de-DE" altLang="de-DE" sz="1100" u="sng" dirty="0">
                <a:latin typeface="Arial Narrow" panose="020B0606020202030204" pitchFamily="34" charset="0"/>
              </a:rPr>
              <a:t>Projektstudium </a:t>
            </a:r>
            <a:r>
              <a:rPr lang="de-DE" altLang="de-DE" sz="1100" u="sng" dirty="0" smtClean="0">
                <a:latin typeface="Arial Narrow" panose="020B0606020202030204" pitchFamily="34" charset="0"/>
              </a:rPr>
              <a:t>2	2</a:t>
            </a:r>
            <a:endParaRPr lang="de-DE" altLang="de-DE" sz="1100" u="sng" dirty="0">
              <a:latin typeface="Arial Narrow" panose="020B0606020202030204" pitchFamily="34" charset="0"/>
            </a:endParaRPr>
          </a:p>
          <a:p>
            <a:pPr algn="just" eaLnBrk="1">
              <a:lnSpc>
                <a:spcPct val="100000"/>
              </a:lnSpc>
              <a:tabLst>
                <a:tab pos="3314700" algn="r"/>
              </a:tabLst>
            </a:pPr>
            <a:r>
              <a:rPr lang="de-DE" altLang="de-DE" sz="1100" dirty="0" smtClean="0">
                <a:latin typeface="Arial Narrow" panose="020B0606020202030204" pitchFamily="34" charset="0"/>
              </a:rPr>
              <a:t>Projekt	</a:t>
            </a:r>
            <a:r>
              <a:rPr lang="de-DE" altLang="de-DE" sz="1100" dirty="0" smtClean="0">
                <a:latin typeface="Arial Narrow" panose="020B0606020202030204" pitchFamily="34" charset="0"/>
              </a:rPr>
              <a:t>A11+, </a:t>
            </a:r>
            <a:r>
              <a:rPr lang="de-DE" altLang="de-DE" sz="1100" dirty="0" err="1" smtClean="0">
                <a:latin typeface="Arial Narrow" panose="020B0606020202030204" pitchFamily="34" charset="0"/>
              </a:rPr>
              <a:t>Pj</a:t>
            </a:r>
            <a:endParaRPr lang="de-DE" altLang="de-DE" sz="1100" dirty="0" smtClean="0">
              <a:latin typeface="Arial Narrow" panose="020B0606020202030204" pitchFamily="34" charset="0"/>
            </a:endParaRPr>
          </a:p>
          <a:p>
            <a:pPr algn="just" eaLnBrk="1">
              <a:lnSpc>
                <a:spcPct val="100000"/>
              </a:lnSpc>
              <a:tabLst>
                <a:tab pos="3314700" algn="r"/>
              </a:tabLst>
            </a:pPr>
            <a:r>
              <a:rPr lang="de-DE" altLang="de-DE" sz="1100" dirty="0" smtClean="0">
                <a:latin typeface="Arial Narrow" panose="020B0606020202030204" pitchFamily="34" charset="0"/>
              </a:rPr>
              <a:t>Projektseminar</a:t>
            </a:r>
            <a:r>
              <a:rPr lang="de-DE" altLang="de-DE" sz="1100" dirty="0">
                <a:latin typeface="Arial Narrow" panose="020B0606020202030204" pitchFamily="34" charset="0"/>
              </a:rPr>
              <a:t>	</a:t>
            </a:r>
            <a:r>
              <a:rPr lang="de-DE" altLang="de-DE" sz="1100" dirty="0">
                <a:latin typeface="Arial Narrow" panose="020B0606020202030204" pitchFamily="34" charset="0"/>
              </a:rPr>
              <a:t> SbPN1-, S2</a:t>
            </a:r>
            <a:endParaRPr lang="de-DE" altLang="de-DE" sz="1100" dirty="0">
              <a:latin typeface="Arial Narrow" panose="020B0606020202030204" pitchFamily="34" charset="0"/>
            </a:endParaRPr>
          </a:p>
        </p:txBody>
      </p:sp>
      <p:sp>
        <p:nvSpPr>
          <p:cNvPr id="28" name="Rectangle 7"/>
          <p:cNvSpPr>
            <a:spLocks noChangeArrowheads="1"/>
          </p:cNvSpPr>
          <p:nvPr/>
        </p:nvSpPr>
        <p:spPr bwMode="auto">
          <a:xfrm>
            <a:off x="7369175" y="4144368"/>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Computergrafik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Computergrafik	V2</a:t>
            </a:r>
          </a:p>
          <a:p>
            <a:pPr algn="just" eaLnBrk="1">
              <a:tabLst>
                <a:tab pos="1609725" algn="r"/>
              </a:tabLst>
            </a:pPr>
            <a:r>
              <a:rPr lang="de-DE" altLang="de-DE" sz="1100" dirty="0">
                <a:latin typeface="Arial Narrow" panose="020B0606020202030204" pitchFamily="34" charset="0"/>
              </a:rPr>
              <a:t>Computergrafik	</a:t>
            </a:r>
            <a:r>
              <a:rPr lang="de-DE" altLang="de-DE" sz="1100" dirty="0" smtClean="0">
                <a:latin typeface="Arial Narrow" panose="020B0606020202030204" pitchFamily="34" charset="0"/>
              </a:rPr>
              <a:t>SbA3-,P2</a:t>
            </a:r>
          </a:p>
          <a:p>
            <a:pPr algn="just" eaLnBrk="1">
              <a:tabLst>
                <a:tab pos="1609725" algn="r"/>
              </a:tabLst>
            </a:pPr>
            <a:r>
              <a:rPr lang="de-DE" altLang="de-DE" sz="1100" i="1" dirty="0" smtClean="0">
                <a:latin typeface="Arial Narrow" panose="020B0606020202030204" pitchFamily="34" charset="0"/>
              </a:rPr>
              <a:t>Müller*</a:t>
            </a:r>
            <a:endParaRPr lang="de-DE" altLang="de-DE" sz="1100" i="1" dirty="0">
              <a:latin typeface="Arial Narrow" panose="020B0606020202030204" pitchFamily="34" charset="0"/>
            </a:endParaRPr>
          </a:p>
        </p:txBody>
      </p:sp>
      <p:sp>
        <p:nvSpPr>
          <p:cNvPr id="29" name="Rectangle 30"/>
          <p:cNvSpPr>
            <a:spLocks noChangeArrowheads="1"/>
          </p:cNvSpPr>
          <p:nvPr/>
        </p:nvSpPr>
        <p:spPr bwMode="auto">
          <a:xfrm>
            <a:off x="358775" y="5805264"/>
            <a:ext cx="8686800" cy="864096"/>
          </a:xfrm>
          <a:prstGeom prst="rect">
            <a:avLst/>
          </a:prstGeom>
          <a:noFill/>
          <a:ln>
            <a:noFill/>
          </a:ln>
        </p:spPr>
        <p:txBody>
          <a:bodyPr tIns="91440" bIns="9144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marL="171450" indent="-171450" eaLnBrk="1">
              <a:lnSpc>
                <a:spcPct val="100000"/>
              </a:lnSpc>
              <a:buFontTx/>
              <a:buChar char="-"/>
            </a:pPr>
            <a:r>
              <a:rPr lang="de-DE" altLang="de-DE" sz="1000" dirty="0" smtClean="0">
                <a:solidFill>
                  <a:srgbClr val="000000"/>
                </a:solidFill>
                <a:latin typeface="Droid Sans" charset="0"/>
              </a:rPr>
              <a:t>* Modulbeauftragung. *1 Schneider, *2 Schneider, *3 Fries, *4 Garcia</a:t>
            </a:r>
            <a:endParaRPr lang="de-DE" altLang="de-DE" sz="1000" dirty="0">
              <a:solidFill>
                <a:srgbClr val="000000"/>
              </a:solidFill>
              <a:latin typeface="Droid Sans" charset="0"/>
            </a:endParaRPr>
          </a:p>
        </p:txBody>
      </p:sp>
      <p:sp>
        <p:nvSpPr>
          <p:cNvPr id="31" name="Rectangle 17"/>
          <p:cNvSpPr>
            <a:spLocks noChangeArrowheads="1"/>
          </p:cNvSpPr>
          <p:nvPr/>
        </p:nvSpPr>
        <p:spPr bwMode="auto">
          <a:xfrm>
            <a:off x="2112566" y="1310879"/>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IT- &amp; </a:t>
            </a:r>
            <a:r>
              <a:rPr lang="de-DE" altLang="de-DE" sz="1100" u="sng" dirty="0" err="1" smtClean="0">
                <a:latin typeface="Arial Narrow" panose="020B0606020202030204" pitchFamily="34" charset="0"/>
              </a:rPr>
              <a:t>Med.Prod.Manag</a:t>
            </a:r>
            <a:r>
              <a:rPr lang="de-DE" altLang="de-DE" sz="1100" u="sng" dirty="0" smtClean="0">
                <a:latin typeface="Arial Narrow" panose="020B0606020202030204" pitchFamily="34" charset="0"/>
              </a:rPr>
              <a:t>.	K6+,6</a:t>
            </a:r>
          </a:p>
          <a:p>
            <a:pPr algn="just" eaLnBrk="1">
              <a:lnSpc>
                <a:spcPct val="100000"/>
              </a:lnSpc>
              <a:tabLst>
                <a:tab pos="1609725" algn="r"/>
              </a:tabLst>
            </a:pPr>
            <a:r>
              <a:rPr lang="de-DE" altLang="de-DE" sz="1100" dirty="0" smtClean="0">
                <a:latin typeface="Arial Narrow" panose="020B0606020202030204" pitchFamily="34" charset="0"/>
              </a:rPr>
              <a:t>IT- &amp; Online-</a:t>
            </a:r>
            <a:r>
              <a:rPr lang="de-DE" altLang="de-DE" sz="1100" dirty="0" err="1" smtClean="0">
                <a:latin typeface="Arial Narrow" panose="020B0606020202030204" pitchFamily="34" charset="0"/>
              </a:rPr>
              <a:t>Prod.Manag</a:t>
            </a:r>
            <a:r>
              <a:rPr lang="de-DE" altLang="de-DE" sz="1100" dirty="0" smtClean="0">
                <a:latin typeface="Arial Narrow" panose="020B0606020202030204" pitchFamily="34" charset="0"/>
              </a:rPr>
              <a:t>. 	V3</a:t>
            </a:r>
          </a:p>
          <a:p>
            <a:pPr algn="just" eaLnBrk="1">
              <a:lnSpc>
                <a:spcPct val="100000"/>
              </a:lnSpc>
              <a:tabLst>
                <a:tab pos="1609725" algn="r"/>
              </a:tabLst>
            </a:pPr>
            <a:r>
              <a:rPr lang="de-DE" altLang="de-DE" sz="1100" dirty="0" err="1" smtClean="0">
                <a:latin typeface="Arial Narrow" panose="020B0606020202030204" pitchFamily="34" charset="0"/>
              </a:rPr>
              <a:t>Manag</a:t>
            </a:r>
            <a:r>
              <a:rPr lang="de-DE" altLang="de-DE" sz="1100" dirty="0" smtClean="0">
                <a:latin typeface="Arial Narrow" panose="020B0606020202030204" pitchFamily="34" charset="0"/>
              </a:rPr>
              <a:t>. v. Medienprodukten	V3</a:t>
            </a:r>
          </a:p>
          <a:p>
            <a:pPr algn="just" eaLnBrk="1">
              <a:lnSpc>
                <a:spcPct val="100000"/>
              </a:lnSpc>
              <a:tabLst>
                <a:tab pos="1609725" algn="r"/>
              </a:tabLst>
            </a:pPr>
            <a:r>
              <a:rPr lang="de-DE" altLang="de-DE" sz="1100" i="1" dirty="0" smtClean="0">
                <a:latin typeface="Arial Narrow" panose="020B0606020202030204" pitchFamily="34" charset="0"/>
              </a:rPr>
              <a:t>Pietsch, Zydorek*</a:t>
            </a:r>
          </a:p>
        </p:txBody>
      </p:sp>
      <p:sp>
        <p:nvSpPr>
          <p:cNvPr id="34" name="Rectangle 6"/>
          <p:cNvSpPr>
            <a:spLocks noChangeArrowheads="1"/>
          </p:cNvSpPr>
          <p:nvPr/>
        </p:nvSpPr>
        <p:spPr bwMode="auto">
          <a:xfrm>
            <a:off x="-36512" y="4293096"/>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2</a:t>
            </a:r>
          </a:p>
          <a:p>
            <a:pPr algn="ctr" eaLnBrk="1">
              <a:lnSpc>
                <a:spcPct val="100000"/>
              </a:lnSpc>
            </a:pPr>
            <a:r>
              <a:rPr lang="de-DE" altLang="de-DE" sz="1000" dirty="0" smtClean="0">
                <a:solidFill>
                  <a:srgbClr val="000000"/>
                </a:solidFill>
                <a:latin typeface="Droid Sans" charset="0"/>
              </a:rPr>
              <a:t>s17</a:t>
            </a:r>
            <a:endParaRPr lang="de-DE" altLang="de-DE" sz="1000" dirty="0">
              <a:solidFill>
                <a:srgbClr val="000000"/>
              </a:solidFill>
              <a:latin typeface="Droid Sans" charset="0"/>
            </a:endParaRPr>
          </a:p>
        </p:txBody>
      </p:sp>
      <p:sp>
        <p:nvSpPr>
          <p:cNvPr id="35" name="Rectangle 6"/>
          <p:cNvSpPr>
            <a:spLocks noChangeArrowheads="1"/>
          </p:cNvSpPr>
          <p:nvPr/>
        </p:nvSpPr>
        <p:spPr bwMode="auto">
          <a:xfrm>
            <a:off x="-36512" y="2980061"/>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a:solidFill>
                  <a:srgbClr val="000000"/>
                </a:solidFill>
                <a:latin typeface="Droid Sans" charset="0"/>
              </a:rPr>
              <a:t>4</a:t>
            </a:r>
            <a:endParaRPr lang="de-DE" altLang="de-DE" sz="1400" dirty="0" smtClean="0">
              <a:solidFill>
                <a:srgbClr val="000000"/>
              </a:solidFill>
              <a:latin typeface="Droid Sans" charset="0"/>
            </a:endParaRPr>
          </a:p>
          <a:p>
            <a:pPr algn="ctr" eaLnBrk="1">
              <a:lnSpc>
                <a:spcPct val="100000"/>
              </a:lnSpc>
            </a:pPr>
            <a:r>
              <a:rPr lang="de-DE" altLang="de-DE" sz="1000" dirty="0" smtClean="0">
                <a:solidFill>
                  <a:srgbClr val="000000"/>
                </a:solidFill>
                <a:latin typeface="Droid Sans" charset="0"/>
              </a:rPr>
              <a:t>s18</a:t>
            </a:r>
            <a:endParaRPr lang="de-DE" altLang="de-DE" sz="1000" dirty="0">
              <a:solidFill>
                <a:srgbClr val="000000"/>
              </a:solidFill>
              <a:latin typeface="Droid Sans" charset="0"/>
            </a:endParaRPr>
          </a:p>
        </p:txBody>
      </p:sp>
      <p:sp>
        <p:nvSpPr>
          <p:cNvPr id="36" name="Rectangle 6"/>
          <p:cNvSpPr>
            <a:spLocks noChangeArrowheads="1"/>
          </p:cNvSpPr>
          <p:nvPr/>
        </p:nvSpPr>
        <p:spPr bwMode="auto">
          <a:xfrm>
            <a:off x="-36512" y="220486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5</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18</a:t>
            </a:r>
            <a:endParaRPr lang="de-DE" altLang="de-DE" sz="1000" dirty="0">
              <a:solidFill>
                <a:srgbClr val="000000"/>
              </a:solidFill>
              <a:latin typeface="Droid Sans" charset="0"/>
            </a:endParaRPr>
          </a:p>
        </p:txBody>
      </p:sp>
      <p:sp>
        <p:nvSpPr>
          <p:cNvPr id="37" name="Rectangle 6"/>
          <p:cNvSpPr>
            <a:spLocks noChangeArrowheads="1"/>
          </p:cNvSpPr>
          <p:nvPr/>
        </p:nvSpPr>
        <p:spPr bwMode="auto">
          <a:xfrm>
            <a:off x="-36512" y="1436837"/>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6</a:t>
            </a:r>
          </a:p>
          <a:p>
            <a:pPr algn="ctr" eaLnBrk="1">
              <a:lnSpc>
                <a:spcPct val="100000"/>
              </a:lnSpc>
            </a:pPr>
            <a:r>
              <a:rPr lang="de-DE" altLang="de-DE" sz="1000" dirty="0" smtClean="0">
                <a:solidFill>
                  <a:srgbClr val="000000"/>
                </a:solidFill>
                <a:latin typeface="Droid Sans" charset="0"/>
              </a:rPr>
              <a:t>s19</a:t>
            </a:r>
            <a:endParaRPr lang="de-DE" altLang="de-DE" sz="1000" dirty="0">
              <a:solidFill>
                <a:srgbClr val="000000"/>
              </a:solidFill>
              <a:latin typeface="Droid Sans" charset="0"/>
            </a:endParaRPr>
          </a:p>
        </p:txBody>
      </p:sp>
      <p:sp>
        <p:nvSpPr>
          <p:cNvPr id="38" name="Rectangle 6"/>
          <p:cNvSpPr>
            <a:spLocks noChangeArrowheads="1"/>
          </p:cNvSpPr>
          <p:nvPr/>
        </p:nvSpPr>
        <p:spPr bwMode="auto">
          <a:xfrm>
            <a:off x="-36512" y="661640"/>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7</a:t>
            </a:r>
          </a:p>
          <a:p>
            <a:pPr algn="ctr" eaLnBrk="1">
              <a:lnSpc>
                <a:spcPct val="100000"/>
              </a:lnSpc>
            </a:pPr>
            <a:r>
              <a:rPr lang="de-DE" altLang="de-DE" sz="1000" dirty="0" smtClean="0">
                <a:solidFill>
                  <a:srgbClr val="000000"/>
                </a:solidFill>
                <a:latin typeface="Droid Sans" charset="0"/>
              </a:rPr>
              <a:t>w19</a:t>
            </a:r>
            <a:endParaRPr lang="de-DE" altLang="de-DE" sz="1000" dirty="0">
              <a:solidFill>
                <a:srgbClr val="000000"/>
              </a:solidFill>
              <a:latin typeface="Droid Sans" charset="0"/>
            </a:endParaRPr>
          </a:p>
        </p:txBody>
      </p:sp>
      <p:sp>
        <p:nvSpPr>
          <p:cNvPr id="39" name="Rectangle 6"/>
          <p:cNvSpPr>
            <a:spLocks noChangeArrowheads="1"/>
          </p:cNvSpPr>
          <p:nvPr/>
        </p:nvSpPr>
        <p:spPr bwMode="auto">
          <a:xfrm>
            <a:off x="-36512" y="3645024"/>
            <a:ext cx="4302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91440" bIns="91440" anchor="ctr"/>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ctr" eaLnBrk="1">
              <a:lnSpc>
                <a:spcPct val="100000"/>
              </a:lnSpc>
            </a:pPr>
            <a:r>
              <a:rPr lang="de-DE" altLang="de-DE" sz="1400" dirty="0" smtClean="0">
                <a:solidFill>
                  <a:srgbClr val="000000"/>
                </a:solidFill>
                <a:latin typeface="Droid Sans" charset="0"/>
              </a:rPr>
              <a:t>3</a:t>
            </a:r>
          </a:p>
          <a:p>
            <a:pPr algn="ctr" eaLnBrk="1">
              <a:lnSpc>
                <a:spcPct val="100000"/>
              </a:lnSpc>
            </a:pPr>
            <a:r>
              <a:rPr lang="de-DE" altLang="de-DE" sz="1000" dirty="0">
                <a:solidFill>
                  <a:srgbClr val="000000"/>
                </a:solidFill>
                <a:latin typeface="Droid Sans" charset="0"/>
              </a:rPr>
              <a:t>w</a:t>
            </a:r>
            <a:r>
              <a:rPr lang="de-DE" altLang="de-DE" sz="1000" dirty="0" smtClean="0">
                <a:solidFill>
                  <a:srgbClr val="000000"/>
                </a:solidFill>
                <a:latin typeface="Droid Sans" charset="0"/>
              </a:rPr>
              <a:t>17</a:t>
            </a:r>
            <a:endParaRPr lang="de-DE" altLang="de-DE" sz="1000" dirty="0">
              <a:solidFill>
                <a:srgbClr val="000000"/>
              </a:solidFill>
              <a:latin typeface="Droid Sans" charset="0"/>
            </a:endParaRPr>
          </a:p>
        </p:txBody>
      </p:sp>
      <p:sp>
        <p:nvSpPr>
          <p:cNvPr id="40" name="Rectangle 2"/>
          <p:cNvSpPr>
            <a:spLocks noChangeArrowheads="1"/>
          </p:cNvSpPr>
          <p:nvPr/>
        </p:nvSpPr>
        <p:spPr bwMode="auto">
          <a:xfrm>
            <a:off x="3863644" y="4903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a:lnSpc>
                <a:spcPct val="100000"/>
              </a:lnSpc>
              <a:tabLst>
                <a:tab pos="1609725" algn="r"/>
              </a:tabLst>
              <a:defRPr/>
            </a:pPr>
            <a:r>
              <a:rPr lang="de-DE" altLang="de-DE" sz="1100" u="sng" dirty="0" smtClean="0">
                <a:latin typeface="Arial Narrow" panose="020B0606020202030204" pitchFamily="34" charset="0"/>
              </a:rPr>
              <a:t>Programmierung	K3+,4</a:t>
            </a:r>
            <a:endParaRPr lang="de-DE" altLang="de-DE" sz="1100" u="sng" dirty="0">
              <a:latin typeface="Arial Narrow" panose="020B0606020202030204" pitchFamily="34" charset="0"/>
            </a:endParaRPr>
          </a:p>
          <a:p>
            <a:pPr algn="just">
              <a:lnSpc>
                <a:spcPct val="100000"/>
              </a:lnSpc>
              <a:tabLst>
                <a:tab pos="1609725" algn="r"/>
              </a:tabLst>
              <a:defRPr/>
            </a:pPr>
            <a:r>
              <a:rPr lang="de-DE" altLang="de-DE" sz="1100" dirty="0" smtClean="0">
                <a:latin typeface="Arial Narrow" panose="020B0606020202030204" pitchFamily="34" charset="0"/>
              </a:rPr>
              <a:t>Programmierung</a:t>
            </a:r>
            <a:r>
              <a:rPr lang="de-DE" altLang="de-DE" sz="1100" dirty="0" smtClean="0">
                <a:latin typeface="Arial Narrow" panose="020B0606020202030204" pitchFamily="34" charset="0"/>
              </a:rPr>
              <a:t>	V2</a:t>
            </a:r>
          </a:p>
          <a:p>
            <a:pPr algn="just">
              <a:lnSpc>
                <a:spcPct val="100000"/>
              </a:lnSpc>
              <a:tabLst>
                <a:tab pos="1609725" algn="r"/>
              </a:tabLst>
              <a:defRPr/>
            </a:pPr>
            <a:r>
              <a:rPr lang="de-DE" altLang="de-DE" sz="1100" dirty="0" smtClean="0">
                <a:latin typeface="Arial Narrow" panose="020B0606020202030204" pitchFamily="34" charset="0"/>
              </a:rPr>
              <a:t>Programmierung</a:t>
            </a:r>
            <a:r>
              <a:rPr lang="de-DE" altLang="de-DE" sz="1100" dirty="0" smtClean="0">
                <a:latin typeface="Arial Narrow" panose="020B0606020202030204" pitchFamily="34" charset="0"/>
              </a:rPr>
              <a:t>	SbA3-,P2</a:t>
            </a:r>
          </a:p>
          <a:p>
            <a:pPr algn="just">
              <a:tabLst>
                <a:tab pos="1609725" algn="r"/>
              </a:tabLst>
              <a:defRPr/>
            </a:pPr>
            <a:r>
              <a:rPr lang="de-DE" altLang="de-DE" sz="1100" i="1" dirty="0" err="1" smtClean="0">
                <a:latin typeface="Arial Narrow" panose="020B0606020202030204" pitchFamily="34" charset="0"/>
              </a:rPr>
              <a:t>Eisenbiegler</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41" name="Rectangle 8"/>
          <p:cNvSpPr>
            <a:spLocks noChangeArrowheads="1"/>
          </p:cNvSpPr>
          <p:nvPr/>
        </p:nvSpPr>
        <p:spPr bwMode="auto">
          <a:xfrm>
            <a:off x="3863644" y="4141489"/>
            <a:ext cx="1676400" cy="711200"/>
          </a:xfrm>
          <a:prstGeom prst="rect">
            <a:avLst/>
          </a:prstGeom>
          <a:solidFill>
            <a:srgbClr val="B6D7A8"/>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lvl="0" algn="just" eaLnBrk="1">
              <a:tabLst>
                <a:tab pos="1609725" algn="r"/>
              </a:tabLst>
              <a:defRPr/>
            </a:pPr>
            <a:r>
              <a:rPr lang="de-DE" altLang="de-DE" sz="1100" u="sng" dirty="0" err="1" smtClean="0">
                <a:latin typeface="Arial Narrow" panose="020B0606020202030204" pitchFamily="34" charset="0"/>
                <a:cs typeface="+mn-cs"/>
              </a:rPr>
              <a:t>Grundl</a:t>
            </a:r>
            <a:r>
              <a:rPr lang="de-DE" altLang="de-DE" sz="1100" u="sng" dirty="0" smtClean="0">
                <a:latin typeface="Arial Narrow" panose="020B0606020202030204" pitchFamily="34" charset="0"/>
                <a:cs typeface="+mn-cs"/>
              </a:rPr>
              <a:t>. </a:t>
            </a:r>
            <a:r>
              <a:rPr lang="de-DE" altLang="de-DE" sz="1100" u="sng" dirty="0" err="1" smtClean="0">
                <a:latin typeface="Arial Narrow" panose="020B0606020202030204" pitchFamily="34" charset="0"/>
                <a:cs typeface="+mn-cs"/>
              </a:rPr>
              <a:t>interakt</a:t>
            </a:r>
            <a:r>
              <a:rPr lang="de-DE" altLang="de-DE" sz="1100" u="sng" dirty="0" smtClean="0">
                <a:latin typeface="Arial Narrow" panose="020B0606020202030204" pitchFamily="34" charset="0"/>
                <a:cs typeface="+mn-cs"/>
              </a:rPr>
              <a:t>. Systeme	K3+,4</a:t>
            </a:r>
            <a:endParaRPr lang="de-DE" altLang="de-DE" sz="1100" u="sng" dirty="0">
              <a:latin typeface="Arial Narrow" panose="020B0606020202030204" pitchFamily="34" charset="0"/>
              <a:cs typeface="+mn-cs"/>
            </a:endParaRPr>
          </a:p>
          <a:p>
            <a:pPr lvl="0" algn="just" eaLnBrk="1">
              <a:tabLst>
                <a:tab pos="1609725" algn="r"/>
              </a:tabLst>
              <a:defRPr/>
            </a:pPr>
            <a:r>
              <a:rPr lang="de-DE" altLang="de-DE" sz="1100" dirty="0" err="1">
                <a:latin typeface="Arial Narrow" panose="020B0606020202030204" pitchFamily="34" charset="0"/>
              </a:rPr>
              <a:t>Grundl</a:t>
            </a:r>
            <a:r>
              <a:rPr lang="de-DE" altLang="de-DE" sz="1100" dirty="0" smtClean="0">
                <a:latin typeface="Arial Narrow" panose="020B0606020202030204" pitchFamily="34" charset="0"/>
              </a:rPr>
              <a:t>. int. </a:t>
            </a:r>
            <a:r>
              <a:rPr lang="de-DE" altLang="de-DE" sz="1100" dirty="0">
                <a:latin typeface="Arial Narrow" panose="020B0606020202030204" pitchFamily="34" charset="0"/>
              </a:rPr>
              <a:t>Systeme	V2</a:t>
            </a:r>
          </a:p>
          <a:p>
            <a:pPr algn="just" eaLnBrk="1">
              <a:tabLst>
                <a:tab pos="1609725" algn="r"/>
              </a:tabLst>
              <a:defRPr/>
            </a:pPr>
            <a:r>
              <a:rPr lang="de-DE" altLang="de-DE" sz="1100" dirty="0" err="1">
                <a:latin typeface="Arial Narrow" panose="020B0606020202030204" pitchFamily="34" charset="0"/>
              </a:rPr>
              <a:t>Grundl</a:t>
            </a:r>
            <a:r>
              <a:rPr lang="de-DE" altLang="de-DE" sz="1100" dirty="0" smtClean="0">
                <a:latin typeface="Arial Narrow" panose="020B0606020202030204" pitchFamily="34" charset="0"/>
              </a:rPr>
              <a:t>. int. Systeme</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SbA3-,P2</a:t>
            </a:r>
          </a:p>
          <a:p>
            <a:pPr algn="just" eaLnBrk="1">
              <a:tabLst>
                <a:tab pos="1609725" algn="r"/>
              </a:tabLst>
              <a:defRPr/>
            </a:pPr>
            <a:r>
              <a:rPr lang="de-DE" altLang="de-DE" sz="1100" i="1" dirty="0" smtClean="0">
                <a:latin typeface="Arial Narrow" panose="020B0606020202030204" pitchFamily="34" charset="0"/>
              </a:rPr>
              <a:t>Taube*</a:t>
            </a:r>
            <a:endParaRPr lang="de-DE" altLang="de-DE" sz="1100" i="1" dirty="0">
              <a:latin typeface="Arial Narrow" panose="020B0606020202030204" pitchFamily="34" charset="0"/>
            </a:endParaRPr>
          </a:p>
        </p:txBody>
      </p:sp>
      <p:sp>
        <p:nvSpPr>
          <p:cNvPr id="42" name="Rectangle 22"/>
          <p:cNvSpPr>
            <a:spLocks noChangeArrowheads="1"/>
          </p:cNvSpPr>
          <p:nvPr/>
        </p:nvSpPr>
        <p:spPr bwMode="auto">
          <a:xfrm>
            <a:off x="3863975" y="2072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Verteilte Anwendungen	K3+,4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a:latin typeface="Arial Narrow" panose="020B0606020202030204" pitchFamily="34" charset="0"/>
              </a:rPr>
              <a:t>Verteilte </a:t>
            </a:r>
            <a:r>
              <a:rPr lang="de-DE" altLang="de-DE" sz="1100" dirty="0" err="1">
                <a:latin typeface="Arial Narrow" panose="020B0606020202030204" pitchFamily="34" charset="0"/>
              </a:rPr>
              <a:t>Anwend</a:t>
            </a:r>
            <a:r>
              <a:rPr lang="de-DE" altLang="de-DE" sz="1100" dirty="0">
                <a:latin typeface="Arial Narrow" panose="020B0606020202030204" pitchFamily="34" charset="0"/>
              </a:rPr>
              <a:t>.	</a:t>
            </a:r>
            <a:r>
              <a:rPr lang="de-DE" altLang="de-DE" sz="1100" dirty="0" smtClean="0">
                <a:latin typeface="Arial Narrow" panose="020B0606020202030204" pitchFamily="34" charset="0"/>
              </a:rPr>
              <a:t>V2</a:t>
            </a:r>
            <a:r>
              <a:rPr lang="de-DE" altLang="de-DE" sz="1100" dirty="0">
                <a:latin typeface="Arial Narrow" panose="020B0606020202030204" pitchFamily="34" charset="0"/>
              </a:rPr>
              <a:t/>
            </a:r>
            <a:br>
              <a:rPr lang="de-DE" altLang="de-DE" sz="1100" dirty="0">
                <a:latin typeface="Arial Narrow" panose="020B0606020202030204" pitchFamily="34" charset="0"/>
              </a:rPr>
            </a:br>
            <a:r>
              <a:rPr lang="de-DE" altLang="de-DE" sz="1100" dirty="0">
                <a:latin typeface="Arial Narrow" panose="020B0606020202030204" pitchFamily="34" charset="0"/>
              </a:rPr>
              <a:t>Verteilte </a:t>
            </a:r>
            <a:r>
              <a:rPr lang="de-DE" altLang="de-DE" sz="1100" dirty="0" err="1">
                <a:latin typeface="Arial Narrow" panose="020B0606020202030204" pitchFamily="34" charset="0"/>
              </a:rPr>
              <a:t>Anwend</a:t>
            </a:r>
            <a:r>
              <a:rPr lang="de-DE" altLang="de-DE" sz="1100" dirty="0">
                <a:latin typeface="Arial Narrow" panose="020B0606020202030204" pitchFamily="34" charset="0"/>
              </a:rPr>
              <a:t>.	SbA3-,P2</a:t>
            </a:r>
            <a:br>
              <a:rPr lang="de-DE" altLang="de-DE" sz="1100" dirty="0">
                <a:latin typeface="Arial Narrow" panose="020B0606020202030204" pitchFamily="34" charset="0"/>
              </a:rPr>
            </a:br>
            <a:r>
              <a:rPr lang="de-DE" altLang="de-DE" sz="1100" i="1" dirty="0" err="1" smtClean="0">
                <a:latin typeface="Arial Narrow" panose="020B0606020202030204" pitchFamily="34" charset="0"/>
              </a:rPr>
              <a:t>Eisenbiegler</a:t>
            </a:r>
            <a:r>
              <a:rPr lang="de-DE" altLang="de-DE" sz="1100" i="1" dirty="0" smtClean="0">
                <a:latin typeface="Arial Narrow" panose="020B0606020202030204" pitchFamily="34" charset="0"/>
              </a:rPr>
              <a:t>*</a:t>
            </a:r>
            <a:endParaRPr lang="de-DE" altLang="de-DE" sz="1100" i="1" dirty="0">
              <a:latin typeface="Arial Narrow" panose="020B0606020202030204" pitchFamily="34" charset="0"/>
            </a:endParaRPr>
          </a:p>
        </p:txBody>
      </p:sp>
      <p:sp>
        <p:nvSpPr>
          <p:cNvPr id="45" name="Rectangle 23"/>
          <p:cNvSpPr>
            <a:spLocks noChangeArrowheads="1"/>
          </p:cNvSpPr>
          <p:nvPr/>
        </p:nvSpPr>
        <p:spPr bwMode="auto">
          <a:xfrm>
            <a:off x="5616575"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smtClean="0">
                <a:latin typeface="Arial Narrow" panose="020B0606020202030204" pitchFamily="34" charset="0"/>
              </a:rPr>
              <a:t>Softwaredesign	K3+,4</a:t>
            </a:r>
          </a:p>
          <a:p>
            <a:pPr algn="just" eaLnBrk="1">
              <a:lnSpc>
                <a:spcPct val="100000"/>
              </a:lnSpc>
              <a:tabLst>
                <a:tab pos="1609725" algn="r"/>
              </a:tabLst>
            </a:pPr>
            <a:r>
              <a:rPr lang="de-DE" altLang="de-DE" sz="1100" dirty="0">
                <a:latin typeface="Arial Narrow" panose="020B0606020202030204" pitchFamily="34" charset="0"/>
              </a:rPr>
              <a:t>Softwaredesign	V2</a:t>
            </a:r>
          </a:p>
          <a:p>
            <a:pPr algn="just" eaLnBrk="1">
              <a:tabLst>
                <a:tab pos="1609725" algn="r"/>
              </a:tabLst>
            </a:pPr>
            <a:r>
              <a:rPr lang="de-DE" altLang="de-DE" sz="1100" dirty="0">
                <a:latin typeface="Arial Narrow" panose="020B0606020202030204" pitchFamily="34" charset="0"/>
              </a:rPr>
              <a:t>Softwaredesign	</a:t>
            </a:r>
            <a:r>
              <a:rPr lang="de-DE" altLang="de-DE" sz="1100" dirty="0" smtClean="0">
                <a:latin typeface="Arial Narrow" panose="020B0606020202030204" pitchFamily="34" charset="0"/>
              </a:rPr>
              <a:t>SbA3-, P2</a:t>
            </a:r>
          </a:p>
          <a:p>
            <a:pPr algn="just" eaLnBrk="1">
              <a:tabLst>
                <a:tab pos="1609725" algn="r"/>
              </a:tabLst>
            </a:pPr>
            <a:r>
              <a:rPr lang="de-DE" altLang="de-DE" sz="1100" i="1" dirty="0" smtClean="0">
                <a:latin typeface="Arial Narrow" panose="020B0606020202030204" pitchFamily="34" charset="0"/>
              </a:rPr>
              <a:t>Dell‘Oro*</a:t>
            </a:r>
          </a:p>
        </p:txBody>
      </p:sp>
      <p:sp>
        <p:nvSpPr>
          <p:cNvPr id="46" name="Rectangle 17"/>
          <p:cNvSpPr>
            <a:spLocks noChangeArrowheads="1"/>
          </p:cNvSpPr>
          <p:nvPr/>
        </p:nvSpPr>
        <p:spPr bwMode="auto">
          <a:xfrm>
            <a:off x="5616575" y="2086943"/>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err="1" smtClean="0">
                <a:latin typeface="Arial Narrow" panose="020B0606020202030204" pitchFamily="34" charset="0"/>
              </a:rPr>
              <a:t>Digi</a:t>
            </a:r>
            <a:r>
              <a:rPr lang="de-DE" altLang="de-DE" sz="1100" u="sng" dirty="0" smtClean="0">
                <a:latin typeface="Arial Narrow" panose="020B0606020202030204" pitchFamily="34" charset="0"/>
              </a:rPr>
              <a:t>. Medienproduktion	K2+,4</a:t>
            </a:r>
            <a:endParaRPr lang="de-DE" altLang="de-DE" sz="1100" u="sng" dirty="0">
              <a:latin typeface="Arial Narrow" panose="020B0606020202030204" pitchFamily="34" charset="0"/>
            </a:endParaRPr>
          </a:p>
          <a:p>
            <a:pPr algn="just" eaLnBrk="1">
              <a:lnSpc>
                <a:spcPct val="100000"/>
              </a:lnSpc>
              <a:tabLst>
                <a:tab pos="1609725" algn="r"/>
              </a:tabLst>
            </a:pPr>
            <a:r>
              <a:rPr lang="de-DE" altLang="de-DE" sz="1100" dirty="0" smtClean="0">
                <a:latin typeface="Arial Narrow" panose="020B0606020202030204" pitchFamily="34" charset="0"/>
              </a:rPr>
              <a:t>Digitale AV-Technik	V2</a:t>
            </a:r>
          </a:p>
          <a:p>
            <a:pPr algn="just" eaLnBrk="1">
              <a:lnSpc>
                <a:spcPct val="100000"/>
              </a:lnSpc>
              <a:tabLst>
                <a:tab pos="1609725" algn="r"/>
              </a:tabLst>
            </a:pPr>
            <a:r>
              <a:rPr lang="de-DE" altLang="de-DE" sz="1100" dirty="0" smtClean="0">
                <a:latin typeface="Arial Narrow" panose="020B0606020202030204" pitchFamily="34" charset="0"/>
              </a:rPr>
              <a:t>Digit. </a:t>
            </a:r>
            <a:r>
              <a:rPr lang="de-DE" altLang="de-DE" sz="1100" dirty="0" err="1" smtClean="0">
                <a:latin typeface="Arial Narrow" panose="020B0606020202030204" pitchFamily="34" charset="0"/>
              </a:rPr>
              <a:t>Medienprod</a:t>
            </a:r>
            <a:r>
              <a:rPr lang="de-DE" altLang="de-DE" sz="1100" dirty="0" smtClean="0">
                <a:latin typeface="Arial Narrow" panose="020B0606020202030204" pitchFamily="34" charset="0"/>
              </a:rPr>
              <a:t>. 	SbA4+,S2</a:t>
            </a:r>
          </a:p>
          <a:p>
            <a:pPr algn="just" eaLnBrk="1">
              <a:lnSpc>
                <a:spcPct val="100000"/>
              </a:lnSpc>
              <a:tabLst>
                <a:tab pos="1609725" algn="r"/>
              </a:tabLst>
            </a:pPr>
            <a:r>
              <a:rPr lang="de-DE" altLang="de-DE" sz="1100" i="1" dirty="0" smtClean="0">
                <a:latin typeface="Arial Narrow" panose="020B0606020202030204" pitchFamily="34" charset="0"/>
              </a:rPr>
              <a:t>Müller*</a:t>
            </a:r>
            <a:endParaRPr lang="de-DE" altLang="de-DE" sz="1100" i="1" dirty="0">
              <a:latin typeface="Arial Narrow" panose="020B0606020202030204" pitchFamily="34" charset="0"/>
            </a:endParaRPr>
          </a:p>
        </p:txBody>
      </p:sp>
      <p:sp>
        <p:nvSpPr>
          <p:cNvPr id="48" name="Rectangle 17"/>
          <p:cNvSpPr>
            <a:spLocks noChangeArrowheads="1"/>
          </p:cNvSpPr>
          <p:nvPr/>
        </p:nvSpPr>
        <p:spPr bwMode="auto">
          <a:xfrm>
            <a:off x="3851838" y="2851746"/>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defRPr>
                <a:solidFill>
                  <a:schemeClr val="tx1"/>
                </a:solidFill>
                <a:latin typeface="Arial" charset="0"/>
                <a:cs typeface="Arial" charset="0"/>
              </a:defRPr>
            </a:lvl1pPr>
            <a:lvl2pPr marL="37931725" indent="-37474525" eaLnBrk="0">
              <a:defRPr>
                <a:solidFill>
                  <a:schemeClr val="tx1"/>
                </a:solidFill>
                <a:latin typeface="Arial" charset="0"/>
                <a:cs typeface="Arial" charset="0"/>
              </a:defRPr>
            </a:lvl2pPr>
            <a:lvl3pPr eaLnBrk="0">
              <a:defRPr>
                <a:solidFill>
                  <a:schemeClr val="tx1"/>
                </a:solidFill>
                <a:latin typeface="Arial" charset="0"/>
                <a:cs typeface="Arial" charset="0"/>
              </a:defRPr>
            </a:lvl3pPr>
            <a:lvl4pPr eaLnBrk="0">
              <a:defRPr>
                <a:solidFill>
                  <a:schemeClr val="tx1"/>
                </a:solidFill>
                <a:latin typeface="Arial" charset="0"/>
                <a:cs typeface="Arial" charset="0"/>
              </a:defRPr>
            </a:lvl4pPr>
            <a:lvl5pPr eaLnBrk="0">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defRPr>
                <a:solidFill>
                  <a:schemeClr val="tx1"/>
                </a:solidFill>
                <a:latin typeface="Arial" charset="0"/>
                <a:cs typeface="Arial" charset="0"/>
              </a:defRPr>
            </a:lvl9pPr>
          </a:lstStyle>
          <a:p>
            <a:pPr algn="just" eaLnBrk="1">
              <a:lnSpc>
                <a:spcPct val="100000"/>
              </a:lnSpc>
              <a:tabLst>
                <a:tab pos="1609725" algn="r"/>
              </a:tabLst>
            </a:pPr>
            <a:r>
              <a:rPr lang="de-DE" altLang="de-DE" sz="1100" u="sng" dirty="0">
                <a:latin typeface="Arial Narrow" panose="020B0606020202030204" pitchFamily="34" charset="0"/>
              </a:rPr>
              <a:t>Kommunikationssysteme</a:t>
            </a:r>
            <a:r>
              <a:rPr lang="de-DE" altLang="de-DE" sz="1100" u="sng" dirty="0" smtClean="0">
                <a:latin typeface="Arial Narrow" panose="020B0606020202030204" pitchFamily="34" charset="0"/>
              </a:rPr>
              <a:t>	K3+,4</a:t>
            </a:r>
          </a:p>
          <a:p>
            <a:pPr algn="just" eaLnBrk="1">
              <a:lnSpc>
                <a:spcPct val="100000"/>
              </a:lnSpc>
              <a:tabLst>
                <a:tab pos="1609725" algn="r"/>
              </a:tabLst>
            </a:pPr>
            <a:r>
              <a:rPr lang="de-DE" altLang="de-DE" sz="1100" dirty="0">
                <a:latin typeface="Arial Narrow" panose="020B0606020202030204" pitchFamily="34" charset="0"/>
              </a:rPr>
              <a:t>Kommunikationssysteme	V2</a:t>
            </a:r>
          </a:p>
          <a:p>
            <a:pPr algn="just" eaLnBrk="1">
              <a:tabLst>
                <a:tab pos="1609725" algn="r"/>
              </a:tabLst>
            </a:pPr>
            <a:r>
              <a:rPr lang="de-DE" altLang="de-DE" sz="1100" dirty="0" err="1" smtClean="0">
                <a:latin typeface="Arial Narrow" panose="020B0606020202030204" pitchFamily="34" charset="0"/>
              </a:rPr>
              <a:t>Kommunikationssys</a:t>
            </a:r>
            <a:r>
              <a:rPr lang="de-DE" altLang="de-DE" sz="1100" dirty="0" smtClean="0">
                <a:latin typeface="Arial Narrow" panose="020B0606020202030204" pitchFamily="34" charset="0"/>
              </a:rPr>
              <a:t>.</a:t>
            </a:r>
            <a:r>
              <a:rPr lang="de-DE" altLang="de-DE" sz="1100" dirty="0">
                <a:latin typeface="Arial Narrow" panose="020B0606020202030204" pitchFamily="34" charset="0"/>
              </a:rPr>
              <a:t>	</a:t>
            </a:r>
            <a:r>
              <a:rPr lang="de-DE" altLang="de-DE" sz="1100" dirty="0" smtClean="0">
                <a:latin typeface="Arial Narrow" panose="020B0606020202030204" pitchFamily="34" charset="0"/>
              </a:rPr>
              <a:t>SbA3-,P2</a:t>
            </a:r>
            <a:endParaRPr lang="de-DE" altLang="de-DE" sz="1100" dirty="0">
              <a:latin typeface="Arial Narrow" panose="020B0606020202030204" pitchFamily="34" charset="0"/>
            </a:endParaRPr>
          </a:p>
          <a:p>
            <a:pPr algn="just" eaLnBrk="1">
              <a:lnSpc>
                <a:spcPct val="100000"/>
              </a:lnSpc>
              <a:tabLst>
                <a:tab pos="1609725" algn="r"/>
              </a:tabLst>
            </a:pPr>
            <a:r>
              <a:rPr lang="de-DE" altLang="de-DE" sz="1100" i="1" dirty="0" smtClean="0">
                <a:latin typeface="Arial Narrow" panose="020B0606020202030204" pitchFamily="34" charset="0"/>
              </a:rPr>
              <a:t>Anders*</a:t>
            </a:r>
            <a:endParaRPr lang="de-DE" altLang="de-DE" sz="1100" i="1" dirty="0">
              <a:latin typeface="Arial Narrow" panose="020B0606020202030204" pitchFamily="34" charset="0"/>
            </a:endParaRPr>
          </a:p>
        </p:txBody>
      </p:sp>
      <p:sp>
        <p:nvSpPr>
          <p:cNvPr id="43" name="Rectangle 29"/>
          <p:cNvSpPr>
            <a:spLocks noChangeArrowheads="1"/>
          </p:cNvSpPr>
          <p:nvPr/>
        </p:nvSpPr>
        <p:spPr bwMode="auto">
          <a:xfrm>
            <a:off x="3863975" y="1310680"/>
            <a:ext cx="1676400" cy="711200"/>
          </a:xfrm>
          <a:prstGeom prst="rect">
            <a:avLst/>
          </a:prstGeom>
          <a:solidFill>
            <a:srgbClr val="D9EAD3"/>
          </a:solidFill>
          <a:ln>
            <a:noFill/>
          </a:ln>
          <a:extLst>
            <a:ext uri="{91240B29-F687-4F45-9708-019B960494DF}">
              <a14:hiddenLine xmlns:a14="http://schemas.microsoft.com/office/drawing/2010/main" w="9525">
                <a:solidFill>
                  <a:srgbClr val="000000"/>
                </a:solidFill>
                <a:round/>
                <a:headEnd/>
                <a:tailEnd/>
              </a14:hiddenLine>
            </a:ext>
          </a:extLst>
        </p:spPr>
        <p:txBody>
          <a:bodyPr lIns="36000" tIns="0" rIns="36000" bIns="0" anchor="t" anchorCtr="0"/>
          <a:lstStyle>
            <a:lvl1pPr eaLnBrk="0">
              <a:tabLst>
                <a:tab pos="723900" algn="l"/>
                <a:tab pos="1447800" algn="l"/>
              </a:tabLst>
              <a:defRPr>
                <a:solidFill>
                  <a:schemeClr val="tx1"/>
                </a:solidFill>
                <a:latin typeface="Arial" charset="0"/>
                <a:cs typeface="Arial" charset="0"/>
              </a:defRPr>
            </a:lvl1pPr>
            <a:lvl2pPr marL="37931725" indent="-37474525" eaLnBrk="0">
              <a:tabLst>
                <a:tab pos="723900" algn="l"/>
                <a:tab pos="1447800" algn="l"/>
              </a:tabLst>
              <a:defRPr>
                <a:solidFill>
                  <a:schemeClr val="tx1"/>
                </a:solidFill>
                <a:latin typeface="Arial" charset="0"/>
                <a:cs typeface="Arial" charset="0"/>
              </a:defRPr>
            </a:lvl2pPr>
            <a:lvl3pPr eaLnBrk="0">
              <a:tabLst>
                <a:tab pos="723900" algn="l"/>
                <a:tab pos="1447800" algn="l"/>
              </a:tabLst>
              <a:defRPr>
                <a:solidFill>
                  <a:schemeClr val="tx1"/>
                </a:solidFill>
                <a:latin typeface="Arial" charset="0"/>
                <a:cs typeface="Arial" charset="0"/>
              </a:defRPr>
            </a:lvl3pPr>
            <a:lvl4pPr eaLnBrk="0">
              <a:tabLst>
                <a:tab pos="723900" algn="l"/>
                <a:tab pos="1447800" algn="l"/>
              </a:tabLst>
              <a:defRPr>
                <a:solidFill>
                  <a:schemeClr val="tx1"/>
                </a:solidFill>
                <a:latin typeface="Arial" charset="0"/>
                <a:cs typeface="Arial" charset="0"/>
              </a:defRPr>
            </a:lvl4pPr>
            <a:lvl5pPr eaLnBrk="0">
              <a:tabLst>
                <a:tab pos="723900" algn="l"/>
                <a:tab pos="1447800" algn="l"/>
              </a:tabLst>
              <a:defRPr>
                <a:solidFill>
                  <a:schemeClr val="tx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4" charset="0"/>
              <a:tabLst>
                <a:tab pos="723900" algn="l"/>
                <a:tab pos="1447800" algn="l"/>
              </a:tabLst>
              <a:defRPr>
                <a:solidFill>
                  <a:schemeClr val="tx1"/>
                </a:solidFill>
                <a:latin typeface="Arial" charset="0"/>
                <a:cs typeface="Arial" charset="0"/>
              </a:defRPr>
            </a:lvl9pPr>
          </a:lstStyle>
          <a:p>
            <a:pPr algn="just" eaLnBrk="1">
              <a:lnSpc>
                <a:spcPct val="100000"/>
              </a:lnSpc>
            </a:pPr>
            <a:r>
              <a:rPr lang="de-DE" altLang="de-DE" sz="1100" u="sng" dirty="0" smtClean="0">
                <a:latin typeface="Arial Narrow" panose="020B0606020202030204" pitchFamily="34" charset="0"/>
              </a:rPr>
              <a:t>WPM 2</a:t>
            </a:r>
            <a:endParaRPr lang="de-DE" altLang="de-DE" sz="1100" u="sng" dirty="0">
              <a:latin typeface="Arial Narrow" panose="020B0606020202030204" pitchFamily="34" charset="0"/>
            </a:endParaRPr>
          </a:p>
        </p:txBody>
      </p:sp>
    </p:spTree>
    <p:extLst>
      <p:ext uri="{BB962C8B-B14F-4D97-AF65-F5344CB8AC3E}">
        <p14:creationId xmlns:p14="http://schemas.microsoft.com/office/powerpoint/2010/main" val="3279403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Ergebnis der Arbeitsgruppe „Grundstudium“ der Klausurtagung</a:t>
            </a:r>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836712"/>
            <a:ext cx="8092421" cy="1040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3629528"/>
            <a:ext cx="8055357" cy="301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132856"/>
            <a:ext cx="7992888" cy="1220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784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normAutofit/>
          </a:bodyPr>
          <a:lstStyle/>
          <a:p>
            <a:r>
              <a:rPr lang="de-DE" dirty="0" smtClean="0"/>
              <a:t>Weiterentwicklung der Arbeitsgruppe „Profilierung“ der Klausurtagung</a:t>
            </a:r>
            <a:endParaRPr lang="de-DE" dirty="0"/>
          </a:p>
        </p:txBody>
      </p:sp>
      <p:sp>
        <p:nvSpPr>
          <p:cNvPr id="22" name="Rechteckige Legende 21"/>
          <p:cNvSpPr/>
          <p:nvPr/>
        </p:nvSpPr>
        <p:spPr>
          <a:xfrm>
            <a:off x="467544" y="1547499"/>
            <a:ext cx="1656184" cy="936104"/>
          </a:xfrm>
          <a:prstGeom prst="wedgeRectCallout">
            <a:avLst>
              <a:gd name="adj1" fmla="val 85749"/>
              <a:gd name="adj2" fmla="val 695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a:t>
            </a:r>
            <a:r>
              <a:rPr lang="de-DE" dirty="0" smtClean="0">
                <a:solidFill>
                  <a:schemeClr val="tx1"/>
                </a:solidFill>
              </a:rPr>
              <a:t>Informatik</a:t>
            </a:r>
            <a:br>
              <a:rPr lang="de-DE" dirty="0" smtClean="0">
                <a:solidFill>
                  <a:schemeClr val="tx1"/>
                </a:solidFill>
              </a:rPr>
            </a:br>
            <a:r>
              <a:rPr lang="de-DE" dirty="0" smtClean="0">
                <a:solidFill>
                  <a:schemeClr val="tx1"/>
                </a:solidFill>
              </a:rPr>
              <a:t>&amp; Technik</a:t>
            </a:r>
            <a:br>
              <a:rPr lang="de-DE" dirty="0" smtClean="0">
                <a:solidFill>
                  <a:schemeClr val="tx1"/>
                </a:solidFill>
              </a:rPr>
            </a:br>
            <a:r>
              <a:rPr lang="de-DE" sz="1200" i="1" dirty="0" smtClean="0">
                <a:solidFill>
                  <a:prstClr val="black"/>
                </a:solidFill>
              </a:rPr>
              <a:t>Konstruktion</a:t>
            </a:r>
            <a:endParaRPr lang="de-DE" dirty="0">
              <a:solidFill>
                <a:schemeClr val="tx1"/>
              </a:solidFill>
            </a:endParaRPr>
          </a:p>
        </p:txBody>
      </p:sp>
      <p:sp>
        <p:nvSpPr>
          <p:cNvPr id="23" name="Rechteckige Legende 22"/>
          <p:cNvSpPr/>
          <p:nvPr/>
        </p:nvSpPr>
        <p:spPr>
          <a:xfrm>
            <a:off x="4174732" y="544259"/>
            <a:ext cx="2160240" cy="936104"/>
          </a:xfrm>
          <a:prstGeom prst="wedgeRectCallout">
            <a:avLst>
              <a:gd name="adj1" fmla="val -34786"/>
              <a:gd name="adj2" fmla="val 14425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Verwertungsnahe</a:t>
            </a:r>
            <a:br>
              <a:rPr lang="de-DE" dirty="0">
                <a:solidFill>
                  <a:schemeClr val="tx1"/>
                </a:solidFill>
              </a:rPr>
            </a:br>
            <a:r>
              <a:rPr lang="de-DE" dirty="0">
                <a:solidFill>
                  <a:schemeClr val="tx1"/>
                </a:solidFill>
              </a:rPr>
              <a:t> Umsetzung</a:t>
            </a:r>
          </a:p>
        </p:txBody>
      </p:sp>
      <p:sp>
        <p:nvSpPr>
          <p:cNvPr id="24" name="Rechteckige Legende 23"/>
          <p:cNvSpPr/>
          <p:nvPr/>
        </p:nvSpPr>
        <p:spPr>
          <a:xfrm>
            <a:off x="7092280" y="2348880"/>
            <a:ext cx="1800200" cy="936104"/>
          </a:xfrm>
          <a:prstGeom prst="wedgeRectCallout">
            <a:avLst>
              <a:gd name="adj1" fmla="val -84757"/>
              <a:gd name="adj2" fmla="val 270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dirty="0" smtClean="0">
                <a:solidFill>
                  <a:schemeClr val="tx1"/>
                </a:solidFill>
              </a:rPr>
              <a:t>Wirtschaft</a:t>
            </a:r>
            <a:br>
              <a:rPr lang="de-DE" dirty="0" smtClean="0">
                <a:solidFill>
                  <a:schemeClr val="tx1"/>
                </a:solidFill>
              </a:rPr>
            </a:br>
            <a:r>
              <a:rPr lang="de-DE" dirty="0" smtClean="0">
                <a:solidFill>
                  <a:schemeClr val="tx1"/>
                </a:solidFill>
              </a:rPr>
              <a:t>&amp; Marketing</a:t>
            </a:r>
            <a:br>
              <a:rPr lang="de-DE" dirty="0" smtClean="0">
                <a:solidFill>
                  <a:schemeClr val="tx1"/>
                </a:solidFill>
              </a:rPr>
            </a:br>
            <a:r>
              <a:rPr lang="de-DE" sz="1200" i="1" dirty="0" smtClean="0">
                <a:solidFill>
                  <a:prstClr val="black"/>
                </a:solidFill>
              </a:rPr>
              <a:t>Verwertung/Verbreitung</a:t>
            </a:r>
            <a:endParaRPr lang="de-DE" i="1" dirty="0">
              <a:solidFill>
                <a:schemeClr val="tx1"/>
              </a:solidFill>
            </a:endParaRPr>
          </a:p>
        </p:txBody>
      </p:sp>
      <p:sp>
        <p:nvSpPr>
          <p:cNvPr id="25" name="Rechteckige Legende 24"/>
          <p:cNvSpPr/>
          <p:nvPr/>
        </p:nvSpPr>
        <p:spPr>
          <a:xfrm>
            <a:off x="611560" y="4113076"/>
            <a:ext cx="1656183" cy="936104"/>
          </a:xfrm>
          <a:prstGeom prst="wedgeRectCallout">
            <a:avLst>
              <a:gd name="adj1" fmla="val 125356"/>
              <a:gd name="adj2" fmla="val -359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Technische</a:t>
            </a:r>
          </a:p>
          <a:p>
            <a:pPr algn="ctr"/>
            <a:r>
              <a:rPr lang="de-DE" dirty="0">
                <a:solidFill>
                  <a:schemeClr val="tx1"/>
                </a:solidFill>
              </a:rPr>
              <a:t> Konzeption</a:t>
            </a:r>
          </a:p>
        </p:txBody>
      </p:sp>
      <p:sp>
        <p:nvSpPr>
          <p:cNvPr id="26" name="Rechteckige Legende 25"/>
          <p:cNvSpPr/>
          <p:nvPr/>
        </p:nvSpPr>
        <p:spPr>
          <a:xfrm>
            <a:off x="6228184" y="4814980"/>
            <a:ext cx="1944216" cy="936104"/>
          </a:xfrm>
          <a:prstGeom prst="wedgeRectCallout">
            <a:avLst>
              <a:gd name="adj1" fmla="val -75490"/>
              <a:gd name="adj2" fmla="val -1256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Verwertungsnahe</a:t>
            </a:r>
          </a:p>
          <a:p>
            <a:pPr algn="ctr"/>
            <a:r>
              <a:rPr lang="de-DE" dirty="0">
                <a:solidFill>
                  <a:schemeClr val="tx1"/>
                </a:solidFill>
              </a:rPr>
              <a:t> Konzeption</a:t>
            </a:r>
          </a:p>
        </p:txBody>
      </p:sp>
      <p:sp>
        <p:nvSpPr>
          <p:cNvPr id="27" name="Rechteckige Legende 26"/>
          <p:cNvSpPr/>
          <p:nvPr/>
        </p:nvSpPr>
        <p:spPr>
          <a:xfrm>
            <a:off x="1991917" y="5744987"/>
            <a:ext cx="1860003" cy="936104"/>
          </a:xfrm>
          <a:prstGeom prst="wedgeRectCallout">
            <a:avLst>
              <a:gd name="adj1" fmla="val 55757"/>
              <a:gd name="adj2" fmla="val -10292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a:t>
            </a:r>
            <a:r>
              <a:rPr lang="de-DE" dirty="0" smtClean="0">
                <a:solidFill>
                  <a:schemeClr val="tx1"/>
                </a:solidFill>
              </a:rPr>
              <a:t>Konzeption</a:t>
            </a:r>
            <a:br>
              <a:rPr lang="de-DE" dirty="0" smtClean="0">
                <a:solidFill>
                  <a:schemeClr val="tx1"/>
                </a:solidFill>
              </a:rPr>
            </a:br>
            <a:r>
              <a:rPr lang="de-DE" dirty="0" smtClean="0">
                <a:solidFill>
                  <a:schemeClr val="tx1"/>
                </a:solidFill>
              </a:rPr>
              <a:t>&amp; Gestaltung</a:t>
            </a:r>
            <a:br>
              <a:rPr lang="de-DE" dirty="0" smtClean="0">
                <a:solidFill>
                  <a:schemeClr val="tx1"/>
                </a:solidFill>
              </a:rPr>
            </a:br>
            <a:r>
              <a:rPr lang="de-DE" sz="1200" i="1" dirty="0" smtClean="0">
                <a:solidFill>
                  <a:prstClr val="black"/>
                </a:solidFill>
              </a:rPr>
              <a:t>Konzeption</a:t>
            </a:r>
            <a:endParaRPr lang="de-DE" dirty="0">
              <a:solidFill>
                <a:schemeClr val="tx1"/>
              </a:solidFill>
            </a:endParaRPr>
          </a:p>
        </p:txBody>
      </p:sp>
    </p:spTree>
    <p:extLst>
      <p:ext uri="{BB962C8B-B14F-4D97-AF65-F5344CB8AC3E}">
        <p14:creationId xmlns:p14="http://schemas.microsoft.com/office/powerpoint/2010/main" val="1892470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Brainstorming </a:t>
            </a:r>
            <a:r>
              <a:rPr lang="de-DE" dirty="0" err="1" smtClean="0"/>
              <a:t>Stuko</a:t>
            </a:r>
            <a:r>
              <a:rPr lang="de-DE" dirty="0" smtClean="0"/>
              <a:t>-Sitzung 17.12.14 – Spezialisierung/Profilierung</a:t>
            </a:r>
            <a:endParaRPr lang="de-DE" dirty="0"/>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6672"/>
            <a:ext cx="9144000" cy="638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86790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Brainstorming </a:t>
            </a:r>
            <a:r>
              <a:rPr lang="de-DE" dirty="0" err="1"/>
              <a:t>Stuko</a:t>
            </a:r>
            <a:r>
              <a:rPr lang="de-DE" dirty="0"/>
              <a:t>-Sitzung 17.12.14 – </a:t>
            </a:r>
            <a:r>
              <a:rPr lang="de-DE" dirty="0" smtClean="0"/>
              <a:t>Gemeinsamkeit/Generalisierung</a:t>
            </a:r>
            <a:endParaRPr lang="de-D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764704"/>
            <a:ext cx="4669934" cy="571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9706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smtClean="0"/>
              <a:t>AG-SPO 17.12.14: Weitere Ideen, Gruppierung, Benennung</a:t>
            </a:r>
            <a:endParaRPr lang="de-DE"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0894"/>
            <a:ext cx="9162895" cy="6387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5616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dirty="0"/>
              <a:t>AG-SPO 17.12.14: Weitere Ideen, Gruppierung, Benennung</a:t>
            </a:r>
          </a:p>
          <a:p>
            <a:endParaRPr lang="de-DE"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476672"/>
            <a:ext cx="5262667" cy="638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686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FU">
      <a:majorFont>
        <a:latin typeface="Arial Narrow"/>
        <a:ea typeface=""/>
        <a:cs typeface=""/>
      </a:majorFont>
      <a:minorFont>
        <a:latin typeface="Arial Narrow"/>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3920</Words>
  <Application>Microsoft Office PowerPoint</Application>
  <PresentationFormat>Bildschirmpräsentation (4:3)</PresentationFormat>
  <Paragraphs>1518</Paragraphs>
  <Slides>35</Slides>
  <Notes>1</Notes>
  <HiddenSlides>0</HiddenSlides>
  <MMClips>0</MMClips>
  <ScaleCrop>false</ScaleCrop>
  <HeadingPairs>
    <vt:vector size="4" baseType="variant">
      <vt:variant>
        <vt:lpstr>Design</vt:lpstr>
      </vt:variant>
      <vt:variant>
        <vt:i4>1</vt:i4>
      </vt:variant>
      <vt:variant>
        <vt:lpstr>Folientitel</vt:lpstr>
      </vt:variant>
      <vt:variant>
        <vt:i4>35</vt:i4>
      </vt:variant>
    </vt:vector>
  </HeadingPairs>
  <TitlesOfParts>
    <vt:vector size="36" baseType="lpstr">
      <vt:lpstr>Larissa-Design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Author</dc:creator>
  <cp:lastModifiedBy>Jirka</cp:lastModifiedBy>
  <cp:revision>288</cp:revision>
  <cp:lastPrinted>2015-05-15T11:33:23Z</cp:lastPrinted>
  <dcterms:created xsi:type="dcterms:W3CDTF">2014-11-17T06:59:43Z</dcterms:created>
  <dcterms:modified xsi:type="dcterms:W3CDTF">2016-02-03T11:15:26Z</dcterms:modified>
</cp:coreProperties>
</file>